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63" r:id="rId4"/>
    <p:sldId id="415" r:id="rId5"/>
    <p:sldId id="281" r:id="rId6"/>
    <p:sldId id="315" r:id="rId7"/>
    <p:sldId id="420" r:id="rId8"/>
    <p:sldId id="422" r:id="rId9"/>
    <p:sldId id="416" r:id="rId10"/>
    <p:sldId id="387" r:id="rId11"/>
    <p:sldId id="382" r:id="rId12"/>
    <p:sldId id="418" r:id="rId13"/>
    <p:sldId id="406" r:id="rId14"/>
    <p:sldId id="389" r:id="rId15"/>
    <p:sldId id="417" r:id="rId16"/>
    <p:sldId id="419" r:id="rId17"/>
    <p:sldId id="403" r:id="rId18"/>
    <p:sldId id="412" r:id="rId19"/>
    <p:sldId id="413" r:id="rId20"/>
    <p:sldId id="414" r:id="rId21"/>
    <p:sldId id="380" r:id="rId22"/>
    <p:sldId id="421" r:id="rId23"/>
    <p:sldId id="385" r:id="rId24"/>
  </p:sldIdLst>
  <p:sldSz cx="12192000" cy="6858000"/>
  <p:notesSz cx="6797675" cy="992663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1C8"/>
    <a:srgbClr val="FF0043"/>
    <a:srgbClr val="EFF5FB"/>
    <a:srgbClr val="019D7F"/>
    <a:srgbClr val="EBFFEB"/>
    <a:srgbClr val="FF66FF"/>
    <a:srgbClr val="66FF66"/>
    <a:srgbClr val="0099FF"/>
    <a:srgbClr val="C67DD5"/>
    <a:srgbClr val="708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83554" autoAdjust="0"/>
  </p:normalViewPr>
  <p:slideViewPr>
    <p:cSldViewPr snapToGrid="0">
      <p:cViewPr>
        <p:scale>
          <a:sx n="30" d="100"/>
          <a:sy n="30" d="100"/>
        </p:scale>
        <p:origin x="2477" y="9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BED2B641-7D3A-4412-866B-32DE7BA731F3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6CE8ECAE-9626-4D32-9DF3-4F7A069B9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77233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hyperlink" Target="mailto:bpr_oo@istokmw.ru" TargetMode="Externa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/>
          </a:lstStyle>
          <a:p>
            <a:pPr defTabSz="919578" fontAlgn="base">
              <a:spcBef>
                <a:spcPct val="0"/>
              </a:spcBef>
              <a:spcAft>
                <a:spcPct val="0"/>
              </a:spcAft>
              <a:defRPr/>
            </a:pPr>
            <a:fld id="{B68B4F38-898A-4A70-A84C-031919B9DB0B}" type="slidenum">
              <a:rPr lang="ru-RU" smtClean="0"/>
              <a:pPr defTabSz="91957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55863" y="550863"/>
            <a:ext cx="4927600" cy="2771775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wrap="square" lIns="90459" tIns="45228" rIns="90459" bIns="45228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64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вуз и специальность, направление подготовки из 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«Перечня вузов и специальностей на сайте предприятия».</a:t>
            </a:r>
            <a:endParaRPr lang="ru-RU" sz="1050" smtClean="0">
              <a:effectLst/>
              <a:latin typeface="Calibri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и подписать Анкету участника конкурсного отбора для заключения договора о целевом обучении / Анкету для заключения договора о целевом обучении в магистратуре и Согласие на обработку персональных данных, прислать их в формате jpeg или pdf в адрес бюро по работе с вузами </a:t>
            </a:r>
            <a:r>
              <a:rPr lang="en-US" sz="1200" b="1" u="sng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bpr</a:t>
            </a:r>
            <a:r>
              <a:rPr lang="ru-RU" sz="1200" b="1" u="sng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200" b="1" u="sng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oo</a:t>
            </a:r>
            <a:r>
              <a:rPr lang="ru-RU" sz="1200" b="1" u="sng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@istokmw.ru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01.06.2025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анкете приложить 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"/>
              <a:tabLst>
                <a:tab pos="457200"/>
              </a:tabLst>
            </a:pPr>
            <a:r>
              <a:rPr lang="ru-RU" sz="1200" b="1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скриншот электронного дневника или ведомость оценок, заверенная директором школы, за I полугодие 11-го класса;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"/>
              <a:tabLst>
                <a:tab pos="457200"/>
              </a:tabLst>
            </a:pPr>
            <a:r>
              <a:rPr lang="ru-RU" sz="1200" b="1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копия зачетной книжки для студентов колледжей, техникумов;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"/>
              <a:tabLst>
                <a:tab pos="457200"/>
              </a:tabLst>
            </a:pPr>
            <a:r>
              <a:rPr lang="ru-RU" sz="1200" b="1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грамоты, дипломы, сертификаты профильных олимпиад и конкурсов.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ct val="0"/>
              </a:spcAft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Пройти конкурсный отбор среди абитуриентов на предприятии - 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20.07.2025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абитуриентами, имеющими средний балл аттестата не ниже 4.0 и успешно прошедшими конкурсный отбор на предприятии, будут заключены договоры на целевое обучение в профильные вузы в интересах АО «НПП «Исток» им. Шокина».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 сдать ЕГЭ и сообщить о результатах по предметам: русский язык, математика (профиль), физика и/или информатика.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Подать в ВУЗ заявку на целевое обучение. (Заявка составляется в приемной комиссии предприятия) - 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25.07.2025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"/>
              <a:tabLst>
                <a:tab pos="457200"/>
              </a:tabLs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Отслеживать конкурсную ситуацию на сайте вуза и ожидать приказа о зачислении 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(приоритетный этап зачисления 01-03 августа года приема)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ct val="0"/>
              </a:spcAf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с предприятием договор о целевом обучении- до </a:t>
            </a: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01.09.2025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0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РТУ МИРЭА является нашим главным партнёром в вопросах сотрудничества и целевого обучения. На 2025 год мы выделили следующий актуальные и востребованные направления обучения для нашего предприятия.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мы сотрудничаем с другими ведущими ВУЗами России, чтобы узнать подробнее, вы можете отсканировать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 </a:t>
            </a:r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код, чтобы ознакомиться со всеми ВУЗами и востребованными направлениями подготовки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8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Вторым этапом в нашем алгоритме подачи заявки на целевое обучение –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подача анкеты и согласия на обработку персональных данных до 1 июня. Найти шаблоны документов мы можете на нашем сайте: исток – карьера – целевое обучение – абитуриантам.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 скриншот с нашего сайта, чтобы наглядно вам показать как это выглядит.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5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Конкурсный отбор среди всех кандидатов проводится по следующим критериям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только граждане РФ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том числе БЕЗ двойного гражданства);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средний балл по профильным предметам - К конкурсу на целевое обучение допускаются кандидаты, имеющие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высокую успеваемость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(подтверждается ведомостью оценок за первое полугодие).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профильных олимпиадах будет преимуществом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Самое важное для нас: мотивация на дальнейшее трудоустройство и развитие в Обществе и т.д.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Вузы на своих официальных сайтах публикуют квоты приема на целевое обучение.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Решающий критерий для заключения договора –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ЕГЭ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(русский язык, математика (профильная), физика/информатика (в зависимости от выбранного направления подготовки).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Договор заключается между АО «НПП «Исток» им. Шокина», вузом и абитуриентом/студентом. Несовершеннолетний гражданин заключает договор о целевом обучении с письменного согласия законного представителя.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баллов к баллам ЕГЭ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предприятия абитуриент может получить за участие в профориентационных мероприятиях проводимых АО «НПП «Исток» им. Шокина».</a:t>
            </a:r>
          </a:p>
          <a:p>
            <a:pPr/>
            <a:r>
              <a:rPr lang="ru-RU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Разъяснения, что такое профориентационные мероприятия прописаны в проекте Постановления Правительства РФ «О внесении изменений в постановление Правительства Российской Федерации от 27 апреля 2024 г. № 555», которые выйдут в ближайшее время.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список участников профориентационных мероприятий включаются граждане, которые участвовали в конкурсах, олимпиадах и иных мероприятиях конкурсного (соревновательного) характера и (или) обучались в профильных классах, при условии, что проведение указанных мероприятий (обучение в профильных классах) завершено не ранее чем за 4 года до года приема на обучение.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Кем ты будешь после выпуска?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представлены востребованные специалисты нашего предприятия, которыми вы станете после выпуска из ВУЗа.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Инженер – технолог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Инженер – конструктор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Инженер – физик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Инженер – химик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Инженер – программист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7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расскажем немного подробнее про специальные программы обучения.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Ростеха -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подготовки специалистов - инженеров в сфере радио- и микроэлектронной промышленности, IT и информационной безопасности. Выпускники вуза получат гарантированное трудоустройство с 1 курса обучения и будут участвовать в создании новейшей российской электроники, программных комплексов и систем.</a:t>
            </a: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СТАТЬ УЧАСТНИКОМ ПРОЕКТА «КОД РОСТЕХА»: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Пройти отдельный конкурсный отбор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Иметь средний балл аттестата от 4 и выше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Знать английский язык — не ниже А2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Написать мотивационное эссе.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Преимущества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Бесплатное обучение в ВУЗе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Усиленная программа обучения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Углубленный английский язык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Цифровые компетенции в привязке к производственным задачам, современным технологиям и системам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Мотивационные выплаты от 20 тыс. руб. в месяц в зависимости от успеваемости (включая дополнительные выплаты за повышение уровня английского языка — от 4 500 руб.) </a:t>
            </a: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8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 – передовая инженерная школа.</a:t>
            </a:r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проект Министерства науки и высшего образования России. Его ключевая цель — подготовить высококвалифицированных инженеров нового поколения, способных обеспечить стране технологический суверенитет.</a:t>
            </a: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Особенности и приемущества ПИШ: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Проектно-деятельностный подход к обучению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Объектно-ориентированные программы обучения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Высокотехнологичное оборудование для учёбы и научных исследований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прорывных научных исследованиях и разработках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Институт наставничества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Высококвалифицированный преподавательский состав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для самореализации и профессионального роста </a:t>
            </a: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36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представлены направления подготовки Кода Ростеха и ПИШ.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обучения очень связаны и дополняют друг друга. Сначала поступаете в 1 курс Код Ростеха, учитесь и со второго курса можете перейти на более серьезную инженерную и научную подготовку в ПИШ.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57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касается наших ближайших планов – мы ещё расширяемся, несколько корпусов новых уже на итоговой стадии строительства – это значит ещё больше единиц производства, необходимость большего количества квалифицированных специалистов.</a:t>
            </a: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2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вас присоединится к нашей команде, у нас отличный социальный пакет: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Единовременное пособие молодым специалистам, </a:t>
            </a: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закончившим высшее или среднее специальное учебное заведение и впервые поступившим на работу после окончания учёбы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заселения в общежитие, </a:t>
            </a:r>
            <a:r>
              <a:rPr lang="ru-RU" sz="12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за съём жилья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Компенсация проезда в общественном транспорте иногородним работникам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Столовая, тренажерный зал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sz="12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программе «Социальная ипотека», в котором сумма кредита разбивается на половину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Корпоративный тариф сотовой связи, и многое другое</a:t>
            </a:r>
            <a:endParaRPr lang="ru-RU" sz="105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5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располагаемся в наукограде Фрязино, на северо-востоке Московской области, примерно в часе езды от Москвы. Благодаря нашему предприятию, город является крупнейшим центром СВЧ-электроники, имеет развитую инфроструктуру и прекрасное местоположение.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6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5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Предприятие основано в 43 году, во время начала войны ставилась задача, обеспечить линии фронта стабильной связью ведь это — важнейшая вещь во время боевых действий. 80 лет назад мы, слава богу, отлично справились с этой задачей и поэтому презентация сейчас на русском, а не на немецком языке, 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уже сейчас Научно-производственное предприятие Исток поддерживает около 30% всей номенклатуры выпускаемых СВЧ изделий, буквально это означает что мы можем делать очень много различных устройств.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мы можем похвастаться огромной территорией предприятия, около 54 Гектаров – только представьте, это почти маленький город со своей отдельной инфраструктурой и системой: у нас на территории есть собственный фельдшерский центр, пожарная часть, большая столовая, тренажерный зал и многое другое.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большой территории трудится большое количество профессионалов, мы можем гордиться тем, что на предприятии работает более 8 000 человек, которые объединены одной целью, работой и крышей, если можно так сказать. Из них особенно гордимся нашими докторами и кандидатами наук, которых уже более 100 человек. Люди, которые продолжают двигать науку вперед и обучать новые поколения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такое вообще СВЧ?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Наверное, все сразу представляют микроволновку – это самое популяризированное представление об СВЧ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СВЧ - сверх высоко частотный – это электромагнитные волны длинной от одного миллиметра. Чтобы понимать, что такое сверх высокие частоты, достаточно представить маятник с тактом колебания 1 раз в секунду, теперь представьте такт колебаний МИЛИАРД раз в секунду – это будет сверх высокая частота.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технологии используются не только для приготовления пищи, но и радиолокации, навигации, системах телекоммуникации и т.д.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5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Научной школе «НПП «Исток» принадлежит мировой приоритет в создании новых классов электронных приборов СВЧ: многолучевых клистронов и ламп бегущей волны и т.д.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разработки отдельных электронных приборов предприятие перешло к созданию комплексированных изделий и законченных радиоэлектронных систем.</a:t>
            </a: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3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ценности:</a:t>
            </a:r>
          </a:p>
          <a:p>
            <a:pPr lvl="0"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команда профессионалов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Для выполнения стратегических целей Общества мы должны сплотиться вокруг общего дела, выстраивая нашу повседневную работу на принципах сотрудничества и партнерства. Только став командой, договариваясь и находя совместные решения, мы сможем выполнить цели, поставленные перед нами и Обществом в целом.</a:t>
            </a:r>
          </a:p>
          <a:p>
            <a:pPr lvl="0"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выбираем развитие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Для достижения нашего видения и стратегических целей мы создаем среду, способствующую развитию работников Общества, новых продуктов и технологий.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своей работе мы используем новые знания и технологии для развития и реформирования радиоэлектронной промышленности России, уделяем внимание совершенствованию наших внутренних процессов, переводя их в цифровые решения и повышая общую эффективность.</a:t>
            </a:r>
          </a:p>
          <a:p>
            <a:pPr lvl="0"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нас важен результат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Мы ставим перед собой амбициозные цели и достигаем их благодаря тому, что прикладываем свои усилия для получения желаемого результата.</a:t>
            </a:r>
          </a:p>
          <a:p>
            <a:pPr/>
            <a:r>
              <a:rPr lang="ru-RU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фотографии молодой ученый «Истока», начальник НПК-10 Сергей Шумкин, который стал лауреатом премии губернатора Московской области.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работы наши сотрудники также участвуют в различных научных конкурсах и конференциях.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Конкурс проектов «Формируем будущее» в рамках «Кибердрома», команда Истока вошла в ТОП-10 сильнейших команд гранд-финала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Чемпионат производственных профессий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«Время первых»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Ежегодный Международный молодёжный промышленный Форум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«Инженеры будущего»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Ежегодный молодежный форум для молодых специалистов Общества «Дай Импульс»</a:t>
            </a: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5A1254F4-AE05-4F33-805F-6E9FA2F3AD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6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науки и производства на Истоке ведется активная спортивная и культурная жизнь.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предприятия действует тренажерный зал и зал групповых занятий, дополнительно организовано бесплатное посещение бассейна.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Работники предприятия собираются в спортивные команды (футбол, волейбол, перетягивание каната, настольный теннис и т.д.) и вступают на соревнованиях от местных до Всероссийских.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Вообще занятия наукой и спортом это отличный шанс прокатиться по стране и посмотреть на города России. 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5A1254F4-AE05-4F33-805F-6E9FA2F3AD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0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поводу заключения целевого договора немного подробнее: 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отличная возможность получить бесплатное образование, с закреплением теоретических знаний в практике на своём предприятии. Основные преимущества: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гарантированное трудоустроиться по специальности после окончания обучения;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поступить в желаемый вуз на бюджет по особой квоте;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получать меры поддержки (стипендию) от предприятия;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ознакомиться с местом и характером будущей работы;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пройти все виды практик в структурных подразделениях предприятия;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учиться у лучших наставников;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курсовые работы и написать дипломную работу (ВКР) по тематике деятельности предприятия;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адаптироваться в уже знакомом коллективе;</a:t>
            </a:r>
            <a:endParaRPr lang="ru-RU" smtClean="0">
              <a:effectLst/>
            </a:endParaRP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 карьерное развитие;</a:t>
            </a:r>
            <a:endParaRPr lang="ru-RU" smtClean="0">
              <a:effectLst/>
            </a:endParaRP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будущем это также помогает совместить работу с обучением в магистратуре и аспирантуре.</a:t>
            </a:r>
            <a:endParaRPr lang="ru-RU" smtClean="0">
              <a:effectLst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Наряду с положительными моментами целевого обучения существуют и свои нюансы: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обязательная отработка не менее 3 лет</a:t>
            </a:r>
          </a:p>
          <a:p>
            <a:pPr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возмещение вузу стоимости обучения, а работодателю стоимости мер поддержки, если не будут выполнены условия Договора о целевом обучении с заказчиком (был отчислен, не явился на работу, не отработал положенный срок), а в случае невыплаты меры поддержки взыскиваются в судебном порядке.</a:t>
            </a: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при заключении целевого договора, вы должны быть уверены в том, что выбранное направление вам интересно и что вы хотите дальше работать у нас.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заинтересованы в том, чтобы нашими целевиками становились люди уверенные в предприятии, поэтому проводим тщательный отбор кандидатов, устраиваем собеседования, может предложить сходить к нам на экскурсию и т.д.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6CE8ECAE-9626-4D32-9DF3-4F7A069B9CA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690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2807043"/>
            <a:ext cx="2447595" cy="1243915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18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74BAED9-1817-4032-9FC3-C59F93BFBEB1}"/>
              </a:ext>
            </a:extLst>
          </p:cNvPr>
          <p:cNvGrpSpPr/>
          <p:nvPr userDrawn="1"/>
        </p:nvGrpSpPr>
        <p:grpSpPr>
          <a:xfrm>
            <a:off x="213817" y="3160206"/>
            <a:ext cx="2019511" cy="556218"/>
            <a:chOff x="213817" y="3160206"/>
            <a:chExt cx="2019511" cy="556218"/>
          </a:xfrm>
        </p:grpSpPr>
        <p:sp>
          <p:nvSpPr>
            <p:cNvPr id="26" name="Freeform 5"/>
            <p:cNvSpPr/>
            <p:nvPr/>
          </p:nvSpPr>
          <p:spPr bwMode="auto">
            <a:xfrm>
              <a:off x="986894" y="3370983"/>
              <a:ext cx="750643" cy="257084"/>
            </a:xfrm>
            <a:custGeom>
              <a:gdLst>
                <a:gd name="T0" fmla="*/ 18717 w 156587"/>
                <a:gd name="T1" fmla="*/ 1769 h 44890"/>
                <a:gd name="T2" fmla="*/ 24892 w 156587"/>
                <a:gd name="T3" fmla="*/ 22588 h 44890"/>
                <a:gd name="T4" fmla="*/ 43376 w 156587"/>
                <a:gd name="T5" fmla="*/ 18662 h 44890"/>
                <a:gd name="T6" fmla="*/ 60373 w 156587"/>
                <a:gd name="T7" fmla="*/ 24137 h 44890"/>
                <a:gd name="T8" fmla="*/ 51759 w 156587"/>
                <a:gd name="T9" fmla="*/ 16119 h 44890"/>
                <a:gd name="T10" fmla="*/ 57851 w 156587"/>
                <a:gd name="T11" fmla="*/ 6961 h 44890"/>
                <a:gd name="T12" fmla="*/ 79678 w 156587"/>
                <a:gd name="T13" fmla="*/ 11250 h 44890"/>
                <a:gd name="T14" fmla="*/ 89724 w 156587"/>
                <a:gd name="T15" fmla="*/ 3219 h 44890"/>
                <a:gd name="T16" fmla="*/ 95271 w 156587"/>
                <a:gd name="T17" fmla="*/ 6492 h 44890"/>
                <a:gd name="T18" fmla="*/ 95978 w 156587"/>
                <a:gd name="T19" fmla="*/ 9277 h 44890"/>
                <a:gd name="T20" fmla="*/ 96665 w 156587"/>
                <a:gd name="T21" fmla="*/ 12436 h 44890"/>
                <a:gd name="T22" fmla="*/ 97833 w 156587"/>
                <a:gd name="T23" fmla="*/ 15858 h 44890"/>
                <a:gd name="T24" fmla="*/ 100809 w 156587"/>
                <a:gd name="T25" fmla="*/ 17919 h 44890"/>
                <a:gd name="T26" fmla="*/ 106596 w 156587"/>
                <a:gd name="T27" fmla="*/ 15333 h 44890"/>
                <a:gd name="T28" fmla="*/ 126855 w 156587"/>
                <a:gd name="T29" fmla="*/ 504 h 44890"/>
                <a:gd name="T30" fmla="*/ 131674 w 156587"/>
                <a:gd name="T31" fmla="*/ 5457 h 44890"/>
                <a:gd name="T32" fmla="*/ 123529 w 156587"/>
                <a:gd name="T33" fmla="*/ 17131 h 44890"/>
                <a:gd name="T34" fmla="*/ 134394 w 156587"/>
                <a:gd name="T35" fmla="*/ 22973 h 44890"/>
                <a:gd name="T36" fmla="*/ 142447 w 156587"/>
                <a:gd name="T37" fmla="*/ 24139 h 44890"/>
                <a:gd name="T38" fmla="*/ 150860 w 156587"/>
                <a:gd name="T39" fmla="*/ 24302 h 44890"/>
                <a:gd name="T40" fmla="*/ 156541 w 156587"/>
                <a:gd name="T41" fmla="*/ 28279 h 44890"/>
                <a:gd name="T42" fmla="*/ 152014 w 156587"/>
                <a:gd name="T43" fmla="*/ 30596 h 44890"/>
                <a:gd name="T44" fmla="*/ 146609 w 156587"/>
                <a:gd name="T45" fmla="*/ 32167 h 44890"/>
                <a:gd name="T46" fmla="*/ 141149 w 156587"/>
                <a:gd name="T47" fmla="*/ 32626 h 44890"/>
                <a:gd name="T48" fmla="*/ 135869 w 156587"/>
                <a:gd name="T49" fmla="*/ 31813 h 44890"/>
                <a:gd name="T50" fmla="*/ 118120 w 156587"/>
                <a:gd name="T51" fmla="*/ 22175 h 44890"/>
                <a:gd name="T52" fmla="*/ 119623 w 156587"/>
                <a:gd name="T53" fmla="*/ 9052 h 44890"/>
                <a:gd name="T54" fmla="*/ 107524 w 156587"/>
                <a:gd name="T55" fmla="*/ 20081 h 44890"/>
                <a:gd name="T56" fmla="*/ 100064 w 156587"/>
                <a:gd name="T57" fmla="*/ 29442 h 44890"/>
                <a:gd name="T58" fmla="*/ 87788 w 156587"/>
                <a:gd name="T59" fmla="*/ 14669 h 44890"/>
                <a:gd name="T60" fmla="*/ 73798 w 156587"/>
                <a:gd name="T61" fmla="*/ 27673 h 44890"/>
                <a:gd name="T62" fmla="*/ 41592 w 156587"/>
                <a:gd name="T63" fmla="*/ 22837 h 44890"/>
                <a:gd name="T64" fmla="*/ 31792 w 156587"/>
                <a:gd name="T65" fmla="*/ 27556 h 44890"/>
                <a:gd name="T66" fmla="*/ 28020 w 156587"/>
                <a:gd name="T67" fmla="*/ 36890 h 44890"/>
                <a:gd name="T68" fmla="*/ 25194 w 156587"/>
                <a:gd name="T69" fmla="*/ 43019 h 44890"/>
                <a:gd name="T70" fmla="*/ 16737 w 156587"/>
                <a:gd name="T71" fmla="*/ 42796 h 44890"/>
                <a:gd name="T72" fmla="*/ 1128 w 156587"/>
                <a:gd name="T73" fmla="*/ 22799 h 44890"/>
                <a:gd name="T74" fmla="*/ 413 w 156587"/>
                <a:gd name="T75" fmla="*/ 4233 h 448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587" h="44890">
                  <a:moveTo>
                    <a:pt x="413" y="4233"/>
                  </a:moveTo>
                  <a:cubicBezTo>
                    <a:pt x="5150" y="3158"/>
                    <a:pt x="13969" y="2423"/>
                    <a:pt x="18717" y="1769"/>
                  </a:cubicBezTo>
                  <a:cubicBezTo>
                    <a:pt x="20076" y="1584"/>
                    <a:pt x="19736" y="14355"/>
                    <a:pt x="20504" y="16991"/>
                  </a:cubicBezTo>
                  <a:cubicBezTo>
                    <a:pt x="21475" y="20337"/>
                    <a:pt x="22996" y="21970"/>
                    <a:pt x="24892" y="22588"/>
                  </a:cubicBezTo>
                  <a:cubicBezTo>
                    <a:pt x="26791" y="23204"/>
                    <a:pt x="29059" y="22783"/>
                    <a:pt x="31544" y="22106"/>
                  </a:cubicBezTo>
                  <a:cubicBezTo>
                    <a:pt x="35726" y="20966"/>
                    <a:pt x="39024" y="19305"/>
                    <a:pt x="43376" y="18662"/>
                  </a:cubicBezTo>
                  <a:cubicBezTo>
                    <a:pt x="46286" y="18228"/>
                    <a:pt x="48951" y="21265"/>
                    <a:pt x="52188" y="23082"/>
                  </a:cubicBezTo>
                  <a:cubicBezTo>
                    <a:pt x="53622" y="23886"/>
                    <a:pt x="58946" y="24857"/>
                    <a:pt x="60373" y="24137"/>
                  </a:cubicBezTo>
                  <a:cubicBezTo>
                    <a:pt x="68391" y="20106"/>
                    <a:pt x="59420" y="16246"/>
                    <a:pt x="55830" y="16314"/>
                  </a:cubicBezTo>
                  <a:cubicBezTo>
                    <a:pt x="54545" y="16337"/>
                    <a:pt x="51929" y="16418"/>
                    <a:pt x="51759" y="16119"/>
                  </a:cubicBezTo>
                  <a:lnTo>
                    <a:pt x="49851" y="12857"/>
                  </a:lnTo>
                  <a:cubicBezTo>
                    <a:pt x="49214" y="11767"/>
                    <a:pt x="56558" y="7219"/>
                    <a:pt x="57851" y="6961"/>
                  </a:cubicBezTo>
                  <a:cubicBezTo>
                    <a:pt x="64266" y="5680"/>
                    <a:pt x="70041" y="10035"/>
                    <a:pt x="75379" y="12205"/>
                  </a:cubicBezTo>
                  <a:cubicBezTo>
                    <a:pt x="76652" y="12720"/>
                    <a:pt x="78862" y="12383"/>
                    <a:pt x="79678" y="11250"/>
                  </a:cubicBezTo>
                  <a:cubicBezTo>
                    <a:pt x="81871" y="8213"/>
                    <a:pt x="79204" y="7275"/>
                    <a:pt x="82213" y="6116"/>
                  </a:cubicBezTo>
                  <a:lnTo>
                    <a:pt x="89724" y="3219"/>
                  </a:lnTo>
                  <a:cubicBezTo>
                    <a:pt x="90883" y="2773"/>
                    <a:pt x="93177" y="4299"/>
                    <a:pt x="94771" y="5257"/>
                  </a:cubicBezTo>
                  <a:cubicBezTo>
                    <a:pt x="95141" y="5480"/>
                    <a:pt x="95126" y="6058"/>
                    <a:pt x="95271" y="6492"/>
                  </a:cubicBezTo>
                  <a:cubicBezTo>
                    <a:pt x="95415" y="6917"/>
                    <a:pt x="95539" y="7369"/>
                    <a:pt x="95653" y="7835"/>
                  </a:cubicBezTo>
                  <a:cubicBezTo>
                    <a:pt x="95767" y="8296"/>
                    <a:pt x="95874" y="8781"/>
                    <a:pt x="95978" y="9277"/>
                  </a:cubicBezTo>
                  <a:cubicBezTo>
                    <a:pt x="96084" y="9774"/>
                    <a:pt x="96191" y="10281"/>
                    <a:pt x="96307" y="10803"/>
                  </a:cubicBezTo>
                  <a:cubicBezTo>
                    <a:pt x="96426" y="11326"/>
                    <a:pt x="96535" y="11876"/>
                    <a:pt x="96665" y="12436"/>
                  </a:cubicBezTo>
                  <a:cubicBezTo>
                    <a:pt x="96789" y="13001"/>
                    <a:pt x="96936" y="13572"/>
                    <a:pt x="97124" y="14147"/>
                  </a:cubicBezTo>
                  <a:cubicBezTo>
                    <a:pt x="97309" y="14722"/>
                    <a:pt x="97534" y="15298"/>
                    <a:pt x="97833" y="15858"/>
                  </a:cubicBezTo>
                  <a:cubicBezTo>
                    <a:pt x="98130" y="16418"/>
                    <a:pt x="98492" y="16968"/>
                    <a:pt x="98951" y="17488"/>
                  </a:cubicBezTo>
                  <a:cubicBezTo>
                    <a:pt x="99359" y="17957"/>
                    <a:pt x="100183" y="17990"/>
                    <a:pt x="100809" y="17919"/>
                  </a:cubicBezTo>
                  <a:cubicBezTo>
                    <a:pt x="101438" y="17843"/>
                    <a:pt x="102072" y="17683"/>
                    <a:pt x="102708" y="17458"/>
                  </a:cubicBezTo>
                  <a:cubicBezTo>
                    <a:pt x="103988" y="17001"/>
                    <a:pt x="105283" y="16256"/>
                    <a:pt x="106596" y="15333"/>
                  </a:cubicBezTo>
                  <a:cubicBezTo>
                    <a:pt x="112285" y="11326"/>
                    <a:pt x="117271" y="6162"/>
                    <a:pt x="123131" y="2220"/>
                  </a:cubicBezTo>
                  <a:cubicBezTo>
                    <a:pt x="124404" y="1364"/>
                    <a:pt x="125552" y="778"/>
                    <a:pt x="126855" y="504"/>
                  </a:cubicBezTo>
                  <a:cubicBezTo>
                    <a:pt x="129278" y="0"/>
                    <a:pt x="130678" y="291"/>
                    <a:pt x="131481" y="1455"/>
                  </a:cubicBezTo>
                  <a:lnTo>
                    <a:pt x="131674" y="5457"/>
                  </a:lnTo>
                  <a:lnTo>
                    <a:pt x="124632" y="12388"/>
                  </a:lnTo>
                  <a:cubicBezTo>
                    <a:pt x="123213" y="13779"/>
                    <a:pt x="123071" y="15057"/>
                    <a:pt x="123529" y="17131"/>
                  </a:cubicBezTo>
                  <a:cubicBezTo>
                    <a:pt x="123699" y="17914"/>
                    <a:pt x="129496" y="21217"/>
                    <a:pt x="130665" y="21716"/>
                  </a:cubicBezTo>
                  <a:cubicBezTo>
                    <a:pt x="131862" y="22228"/>
                    <a:pt x="133111" y="22641"/>
                    <a:pt x="134394" y="22973"/>
                  </a:cubicBezTo>
                  <a:cubicBezTo>
                    <a:pt x="135674" y="23308"/>
                    <a:pt x="136995" y="23562"/>
                    <a:pt x="138338" y="23749"/>
                  </a:cubicBezTo>
                  <a:cubicBezTo>
                    <a:pt x="139687" y="23944"/>
                    <a:pt x="141058" y="24063"/>
                    <a:pt x="142447" y="24139"/>
                  </a:cubicBezTo>
                  <a:cubicBezTo>
                    <a:pt x="143834" y="24221"/>
                    <a:pt x="145238" y="24254"/>
                    <a:pt x="146642" y="24274"/>
                  </a:cubicBezTo>
                  <a:cubicBezTo>
                    <a:pt x="148049" y="24292"/>
                    <a:pt x="149461" y="24292"/>
                    <a:pt x="150860" y="24302"/>
                  </a:cubicBezTo>
                  <a:lnTo>
                    <a:pt x="154929" y="24068"/>
                  </a:lnTo>
                  <a:lnTo>
                    <a:pt x="156541" y="28279"/>
                  </a:lnTo>
                  <a:cubicBezTo>
                    <a:pt x="156587" y="28401"/>
                    <a:pt x="154807" y="29285"/>
                    <a:pt x="154632" y="29377"/>
                  </a:cubicBezTo>
                  <a:cubicBezTo>
                    <a:pt x="153773" y="29830"/>
                    <a:pt x="152899" y="30236"/>
                    <a:pt x="152014" y="30596"/>
                  </a:cubicBezTo>
                  <a:cubicBezTo>
                    <a:pt x="151127" y="30953"/>
                    <a:pt x="150232" y="31262"/>
                    <a:pt x="149332" y="31524"/>
                  </a:cubicBezTo>
                  <a:cubicBezTo>
                    <a:pt x="148427" y="31790"/>
                    <a:pt x="147517" y="32005"/>
                    <a:pt x="146609" y="32167"/>
                  </a:cubicBezTo>
                  <a:cubicBezTo>
                    <a:pt x="145699" y="32335"/>
                    <a:pt x="144787" y="32459"/>
                    <a:pt x="143874" y="32535"/>
                  </a:cubicBezTo>
                  <a:cubicBezTo>
                    <a:pt x="142962" y="32614"/>
                    <a:pt x="142049" y="32644"/>
                    <a:pt x="141149" y="32626"/>
                  </a:cubicBezTo>
                  <a:cubicBezTo>
                    <a:pt x="140244" y="32603"/>
                    <a:pt x="139350" y="32527"/>
                    <a:pt x="138467" y="32396"/>
                  </a:cubicBezTo>
                  <a:cubicBezTo>
                    <a:pt x="137585" y="32259"/>
                    <a:pt x="136718" y="32066"/>
                    <a:pt x="135869" y="31813"/>
                  </a:cubicBezTo>
                  <a:cubicBezTo>
                    <a:pt x="135608" y="31731"/>
                    <a:pt x="135451" y="31460"/>
                    <a:pt x="135286" y="31252"/>
                  </a:cubicBezTo>
                  <a:cubicBezTo>
                    <a:pt x="132234" y="27407"/>
                    <a:pt x="123289" y="22177"/>
                    <a:pt x="118120" y="22175"/>
                  </a:cubicBezTo>
                  <a:cubicBezTo>
                    <a:pt x="117032" y="22175"/>
                    <a:pt x="123796" y="12940"/>
                    <a:pt x="121276" y="9850"/>
                  </a:cubicBezTo>
                  <a:cubicBezTo>
                    <a:pt x="121020" y="9536"/>
                    <a:pt x="120171" y="9123"/>
                    <a:pt x="119623" y="9052"/>
                  </a:cubicBezTo>
                  <a:cubicBezTo>
                    <a:pt x="117423" y="8763"/>
                    <a:pt x="110807" y="14651"/>
                    <a:pt x="109686" y="16038"/>
                  </a:cubicBezTo>
                  <a:cubicBezTo>
                    <a:pt x="108607" y="17374"/>
                    <a:pt x="108508" y="18479"/>
                    <a:pt x="107524" y="20081"/>
                  </a:cubicBezTo>
                  <a:cubicBezTo>
                    <a:pt x="106579" y="21617"/>
                    <a:pt x="105233" y="24852"/>
                    <a:pt x="104049" y="26134"/>
                  </a:cubicBezTo>
                  <a:cubicBezTo>
                    <a:pt x="102715" y="27582"/>
                    <a:pt x="101390" y="28573"/>
                    <a:pt x="100064" y="29442"/>
                  </a:cubicBezTo>
                  <a:cubicBezTo>
                    <a:pt x="98269" y="30236"/>
                    <a:pt x="95793" y="26816"/>
                    <a:pt x="93428" y="23143"/>
                  </a:cubicBezTo>
                  <a:cubicBezTo>
                    <a:pt x="91063" y="19470"/>
                    <a:pt x="89136" y="15326"/>
                    <a:pt x="87788" y="14669"/>
                  </a:cubicBezTo>
                  <a:cubicBezTo>
                    <a:pt x="86153" y="13868"/>
                    <a:pt x="78936" y="15072"/>
                    <a:pt x="76943" y="15298"/>
                  </a:cubicBezTo>
                  <a:cubicBezTo>
                    <a:pt x="74695" y="15551"/>
                    <a:pt x="75985" y="23564"/>
                    <a:pt x="73798" y="27673"/>
                  </a:cubicBezTo>
                  <a:cubicBezTo>
                    <a:pt x="70431" y="33990"/>
                    <a:pt x="64920" y="34036"/>
                    <a:pt x="59498" y="32958"/>
                  </a:cubicBezTo>
                  <a:cubicBezTo>
                    <a:pt x="52801" y="31630"/>
                    <a:pt x="45300" y="24129"/>
                    <a:pt x="41592" y="22837"/>
                  </a:cubicBezTo>
                  <a:cubicBezTo>
                    <a:pt x="40048" y="22299"/>
                    <a:pt x="36099" y="24205"/>
                    <a:pt x="34644" y="25034"/>
                  </a:cubicBezTo>
                  <a:cubicBezTo>
                    <a:pt x="33678" y="25587"/>
                    <a:pt x="32634" y="26302"/>
                    <a:pt x="31792" y="27556"/>
                  </a:cubicBezTo>
                  <a:cubicBezTo>
                    <a:pt x="30953" y="28814"/>
                    <a:pt x="30218" y="30396"/>
                    <a:pt x="29589" y="32038"/>
                  </a:cubicBezTo>
                  <a:cubicBezTo>
                    <a:pt x="28963" y="33683"/>
                    <a:pt x="28441" y="35389"/>
                    <a:pt x="28020" y="36890"/>
                  </a:cubicBezTo>
                  <a:cubicBezTo>
                    <a:pt x="27604" y="38388"/>
                    <a:pt x="27290" y="39681"/>
                    <a:pt x="27077" y="40505"/>
                  </a:cubicBezTo>
                  <a:cubicBezTo>
                    <a:pt x="26806" y="41569"/>
                    <a:pt x="26015" y="42403"/>
                    <a:pt x="25194" y="43019"/>
                  </a:cubicBezTo>
                  <a:cubicBezTo>
                    <a:pt x="24370" y="43638"/>
                    <a:pt x="21739" y="44069"/>
                    <a:pt x="20755" y="44297"/>
                  </a:cubicBezTo>
                  <a:cubicBezTo>
                    <a:pt x="18786" y="44746"/>
                    <a:pt x="19305" y="44890"/>
                    <a:pt x="16737" y="42796"/>
                  </a:cubicBezTo>
                  <a:cubicBezTo>
                    <a:pt x="12012" y="38931"/>
                    <a:pt x="5287" y="31039"/>
                    <a:pt x="1487" y="25229"/>
                  </a:cubicBezTo>
                  <a:cubicBezTo>
                    <a:pt x="1140" y="24697"/>
                    <a:pt x="1181" y="23772"/>
                    <a:pt x="1128" y="22799"/>
                  </a:cubicBezTo>
                  <a:cubicBezTo>
                    <a:pt x="1046" y="21156"/>
                    <a:pt x="803" y="16416"/>
                    <a:pt x="545" y="12208"/>
                  </a:cubicBezTo>
                  <a:cubicBezTo>
                    <a:pt x="283" y="8005"/>
                    <a:pt x="0" y="4329"/>
                    <a:pt x="413" y="4233"/>
                  </a:cubicBezTo>
                  <a:lnTo>
                    <a:pt x="413" y="42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 sz="240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229073" y="3269853"/>
              <a:ext cx="1538526" cy="446571"/>
            </a:xfrm>
            <a:custGeom>
              <a:gdLst>
                <a:gd name="T0" fmla="*/ 112389 w 321000"/>
                <a:gd name="T1" fmla="*/ 57038 h 78103"/>
                <a:gd name="T2" fmla="*/ 71213 w 321000"/>
                <a:gd name="T3" fmla="*/ 46787 h 78103"/>
                <a:gd name="T4" fmla="*/ 65692 w 321000"/>
                <a:gd name="T5" fmla="*/ 31081 h 78103"/>
                <a:gd name="T6" fmla="*/ 75497 w 321000"/>
                <a:gd name="T7" fmla="*/ 27430 h 78103"/>
                <a:gd name="T8" fmla="*/ 85682 w 321000"/>
                <a:gd name="T9" fmla="*/ 24464 h 78103"/>
                <a:gd name="T10" fmla="*/ 96148 w 321000"/>
                <a:gd name="T11" fmla="*/ 22056 h 78103"/>
                <a:gd name="T12" fmla="*/ 106795 w 321000"/>
                <a:gd name="T13" fmla="*/ 20056 h 78103"/>
                <a:gd name="T14" fmla="*/ 117512 w 321000"/>
                <a:gd name="T15" fmla="*/ 18305 h 78103"/>
                <a:gd name="T16" fmla="*/ 128210 w 321000"/>
                <a:gd name="T17" fmla="*/ 16710 h 78103"/>
                <a:gd name="T18" fmla="*/ 138793 w 321000"/>
                <a:gd name="T19" fmla="*/ 15202 h 78103"/>
                <a:gd name="T20" fmla="*/ 157244 w 321000"/>
                <a:gd name="T21" fmla="*/ 12469 h 78103"/>
                <a:gd name="T22" fmla="*/ 157640 w 321000"/>
                <a:gd name="T23" fmla="*/ 7542 h 78103"/>
                <a:gd name="T24" fmla="*/ 175893 w 321000"/>
                <a:gd name="T25" fmla="*/ 1151 h 78103"/>
                <a:gd name="T26" fmla="*/ 211726 w 321000"/>
                <a:gd name="T27" fmla="*/ 7899 h 78103"/>
                <a:gd name="T28" fmla="*/ 319654 w 321000"/>
                <a:gd name="T29" fmla="*/ 2348 h 78103"/>
                <a:gd name="T30" fmla="*/ 320932 w 321000"/>
                <a:gd name="T31" fmla="*/ 2591 h 78103"/>
                <a:gd name="T32" fmla="*/ 320351 w 321000"/>
                <a:gd name="T33" fmla="*/ 4343 h 78103"/>
                <a:gd name="T34" fmla="*/ 306049 w 321000"/>
                <a:gd name="T35" fmla="*/ 5108 h 78103"/>
                <a:gd name="T36" fmla="*/ 132281 w 321000"/>
                <a:gd name="T37" fmla="*/ 22784 h 78103"/>
                <a:gd name="T38" fmla="*/ 132742 w 321000"/>
                <a:gd name="T39" fmla="*/ 50450 h 78103"/>
                <a:gd name="T40" fmla="*/ 147541 w 321000"/>
                <a:gd name="T41" fmla="*/ 60891 h 78103"/>
                <a:gd name="T42" fmla="*/ 131878 w 321000"/>
                <a:gd name="T43" fmla="*/ 66995 h 78103"/>
                <a:gd name="T44" fmla="*/ 109697 w 321000"/>
                <a:gd name="T45" fmla="*/ 68478 h 78103"/>
                <a:gd name="T46" fmla="*/ 65882 w 321000"/>
                <a:gd name="T47" fmla="*/ 70729 h 78103"/>
                <a:gd name="T48" fmla="*/ 51664 w 321000"/>
                <a:gd name="T49" fmla="*/ 72442 h 78103"/>
                <a:gd name="T50" fmla="*/ 3907 w 321000"/>
                <a:gd name="T51" fmla="*/ 51968 h 78103"/>
                <a:gd name="T52" fmla="*/ 11750 w 321000"/>
                <a:gd name="T53" fmla="*/ 12147 h 78103"/>
                <a:gd name="T54" fmla="*/ 28558 w 321000"/>
                <a:gd name="T55" fmla="*/ 40751 h 78103"/>
                <a:gd name="T56" fmla="*/ 26928 w 321000"/>
                <a:gd name="T57" fmla="*/ 45920 h 78103"/>
                <a:gd name="T58" fmla="*/ 24378 w 321000"/>
                <a:gd name="T59" fmla="*/ 52627 h 78103"/>
                <a:gd name="T60" fmla="*/ 24624 w 321000"/>
                <a:gd name="T61" fmla="*/ 58625 h 78103"/>
                <a:gd name="T62" fmla="*/ 30690 w 321000"/>
                <a:gd name="T63" fmla="*/ 62490 h 78103"/>
                <a:gd name="T64" fmla="*/ 86442 w 321000"/>
                <a:gd name="T65" fmla="*/ 64921 h 78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000" h="78103">
                  <a:moveTo>
                    <a:pt x="86442" y="64921"/>
                  </a:moveTo>
                  <a:cubicBezTo>
                    <a:pt x="90252" y="65030"/>
                    <a:pt x="116531" y="65200"/>
                    <a:pt x="112389" y="57038"/>
                  </a:cubicBezTo>
                  <a:cubicBezTo>
                    <a:pt x="111801" y="55882"/>
                    <a:pt x="107941" y="54746"/>
                    <a:pt x="106800" y="54546"/>
                  </a:cubicBezTo>
                  <a:cubicBezTo>
                    <a:pt x="83046" y="50315"/>
                    <a:pt x="83172" y="49600"/>
                    <a:pt x="71213" y="46787"/>
                  </a:cubicBezTo>
                  <a:cubicBezTo>
                    <a:pt x="63829" y="45048"/>
                    <a:pt x="51433" y="39975"/>
                    <a:pt x="60967" y="33205"/>
                  </a:cubicBezTo>
                  <a:cubicBezTo>
                    <a:pt x="62371" y="32209"/>
                    <a:pt x="64097" y="31755"/>
                    <a:pt x="65692" y="31081"/>
                  </a:cubicBezTo>
                  <a:cubicBezTo>
                    <a:pt x="67291" y="30406"/>
                    <a:pt x="68909" y="29767"/>
                    <a:pt x="70539" y="29162"/>
                  </a:cubicBezTo>
                  <a:cubicBezTo>
                    <a:pt x="72176" y="28551"/>
                    <a:pt x="73826" y="27975"/>
                    <a:pt x="75497" y="27430"/>
                  </a:cubicBezTo>
                  <a:cubicBezTo>
                    <a:pt x="77167" y="26880"/>
                    <a:pt x="78848" y="26363"/>
                    <a:pt x="80549" y="25869"/>
                  </a:cubicBezTo>
                  <a:cubicBezTo>
                    <a:pt x="82245" y="25377"/>
                    <a:pt x="83956" y="24913"/>
                    <a:pt x="85682" y="24464"/>
                  </a:cubicBezTo>
                  <a:cubicBezTo>
                    <a:pt x="87406" y="24021"/>
                    <a:pt x="89142" y="23603"/>
                    <a:pt x="90886" y="23200"/>
                  </a:cubicBezTo>
                  <a:cubicBezTo>
                    <a:pt x="92630" y="22799"/>
                    <a:pt x="94387" y="22421"/>
                    <a:pt x="96148" y="22056"/>
                  </a:cubicBezTo>
                  <a:cubicBezTo>
                    <a:pt x="97910" y="21694"/>
                    <a:pt x="99682" y="21349"/>
                    <a:pt x="101457" y="21014"/>
                  </a:cubicBezTo>
                  <a:cubicBezTo>
                    <a:pt x="103233" y="20685"/>
                    <a:pt x="105013" y="20368"/>
                    <a:pt x="106795" y="20056"/>
                  </a:cubicBezTo>
                  <a:cubicBezTo>
                    <a:pt x="108580" y="19747"/>
                    <a:pt x="110364" y="19448"/>
                    <a:pt x="112151" y="19156"/>
                  </a:cubicBezTo>
                  <a:cubicBezTo>
                    <a:pt x="113938" y="18865"/>
                    <a:pt x="115725" y="18581"/>
                    <a:pt x="117512" y="18305"/>
                  </a:cubicBezTo>
                  <a:cubicBezTo>
                    <a:pt x="119300" y="18028"/>
                    <a:pt x="121087" y="17755"/>
                    <a:pt x="122871" y="17494"/>
                  </a:cubicBezTo>
                  <a:cubicBezTo>
                    <a:pt x="124653" y="17225"/>
                    <a:pt x="126433" y="16969"/>
                    <a:pt x="128210" y="16710"/>
                  </a:cubicBezTo>
                  <a:cubicBezTo>
                    <a:pt x="129984" y="16452"/>
                    <a:pt x="131758" y="16198"/>
                    <a:pt x="133523" y="15950"/>
                  </a:cubicBezTo>
                  <a:cubicBezTo>
                    <a:pt x="135287" y="15699"/>
                    <a:pt x="137044" y="15450"/>
                    <a:pt x="138793" y="15202"/>
                  </a:cubicBezTo>
                  <a:cubicBezTo>
                    <a:pt x="140542" y="14954"/>
                    <a:pt x="142283" y="14715"/>
                    <a:pt x="144015" y="14457"/>
                  </a:cubicBezTo>
                  <a:lnTo>
                    <a:pt x="157244" y="12469"/>
                  </a:lnTo>
                  <a:cubicBezTo>
                    <a:pt x="158033" y="12353"/>
                    <a:pt x="157429" y="9382"/>
                    <a:pt x="157564" y="8429"/>
                  </a:cubicBezTo>
                  <a:cubicBezTo>
                    <a:pt x="157609" y="8084"/>
                    <a:pt x="157602" y="7790"/>
                    <a:pt x="157640" y="7542"/>
                  </a:cubicBezTo>
                  <a:cubicBezTo>
                    <a:pt x="157678" y="7301"/>
                    <a:pt x="157766" y="7108"/>
                    <a:pt x="158012" y="6971"/>
                  </a:cubicBezTo>
                  <a:cubicBezTo>
                    <a:pt x="164334" y="3552"/>
                    <a:pt x="167992" y="0"/>
                    <a:pt x="175893" y="1151"/>
                  </a:cubicBezTo>
                  <a:cubicBezTo>
                    <a:pt x="176727" y="6903"/>
                    <a:pt x="176512" y="10761"/>
                    <a:pt x="177244" y="10700"/>
                  </a:cubicBezTo>
                  <a:lnTo>
                    <a:pt x="211726" y="7899"/>
                  </a:lnTo>
                  <a:cubicBezTo>
                    <a:pt x="242794" y="5377"/>
                    <a:pt x="274417" y="3653"/>
                    <a:pt x="305020" y="2307"/>
                  </a:cubicBezTo>
                  <a:cubicBezTo>
                    <a:pt x="310295" y="2074"/>
                    <a:pt x="314478" y="1993"/>
                    <a:pt x="319654" y="2348"/>
                  </a:cubicBezTo>
                  <a:cubicBezTo>
                    <a:pt x="319735" y="2353"/>
                    <a:pt x="320042" y="2378"/>
                    <a:pt x="320333" y="2411"/>
                  </a:cubicBezTo>
                  <a:cubicBezTo>
                    <a:pt x="320625" y="2441"/>
                    <a:pt x="320904" y="2485"/>
                    <a:pt x="320932" y="2591"/>
                  </a:cubicBezTo>
                  <a:cubicBezTo>
                    <a:pt x="321000" y="2908"/>
                    <a:pt x="320995" y="4135"/>
                    <a:pt x="320947" y="4218"/>
                  </a:cubicBezTo>
                  <a:cubicBezTo>
                    <a:pt x="320866" y="4340"/>
                    <a:pt x="320655" y="4312"/>
                    <a:pt x="320351" y="4343"/>
                  </a:cubicBezTo>
                  <a:cubicBezTo>
                    <a:pt x="320050" y="4370"/>
                    <a:pt x="319621" y="4411"/>
                    <a:pt x="319190" y="4454"/>
                  </a:cubicBezTo>
                  <a:cubicBezTo>
                    <a:pt x="314858" y="4872"/>
                    <a:pt x="310397" y="4938"/>
                    <a:pt x="306049" y="5108"/>
                  </a:cubicBezTo>
                  <a:cubicBezTo>
                    <a:pt x="264135" y="6774"/>
                    <a:pt x="220502" y="10368"/>
                    <a:pt x="179602" y="15283"/>
                  </a:cubicBezTo>
                  <a:cubicBezTo>
                    <a:pt x="163754" y="17184"/>
                    <a:pt x="147873" y="19309"/>
                    <a:pt x="132281" y="22784"/>
                  </a:cubicBezTo>
                  <a:cubicBezTo>
                    <a:pt x="126975" y="23965"/>
                    <a:pt x="103228" y="28074"/>
                    <a:pt x="101609" y="35420"/>
                  </a:cubicBezTo>
                  <a:cubicBezTo>
                    <a:pt x="99690" y="44125"/>
                    <a:pt x="126783" y="49618"/>
                    <a:pt x="132742" y="50450"/>
                  </a:cubicBezTo>
                  <a:cubicBezTo>
                    <a:pt x="136927" y="51033"/>
                    <a:pt x="141201" y="52161"/>
                    <a:pt x="145259" y="54308"/>
                  </a:cubicBezTo>
                  <a:cubicBezTo>
                    <a:pt x="147313" y="55395"/>
                    <a:pt x="148770" y="58746"/>
                    <a:pt x="147541" y="60891"/>
                  </a:cubicBezTo>
                  <a:cubicBezTo>
                    <a:pt x="146544" y="62627"/>
                    <a:pt x="144108" y="63943"/>
                    <a:pt x="141183" y="64929"/>
                  </a:cubicBezTo>
                  <a:cubicBezTo>
                    <a:pt x="138258" y="65912"/>
                    <a:pt x="134838" y="66571"/>
                    <a:pt x="131878" y="66995"/>
                  </a:cubicBezTo>
                  <a:cubicBezTo>
                    <a:pt x="128922" y="67423"/>
                    <a:pt x="126415" y="67616"/>
                    <a:pt x="125320" y="67674"/>
                  </a:cubicBezTo>
                  <a:cubicBezTo>
                    <a:pt x="117112" y="68110"/>
                    <a:pt x="116070" y="68326"/>
                    <a:pt x="109697" y="68478"/>
                  </a:cubicBezTo>
                  <a:cubicBezTo>
                    <a:pt x="104998" y="68589"/>
                    <a:pt x="100181" y="68756"/>
                    <a:pt x="95307" y="68977"/>
                  </a:cubicBezTo>
                  <a:cubicBezTo>
                    <a:pt x="85512" y="69421"/>
                    <a:pt x="75667" y="69991"/>
                    <a:pt x="65882" y="70729"/>
                  </a:cubicBezTo>
                  <a:cubicBezTo>
                    <a:pt x="63456" y="70909"/>
                    <a:pt x="61051" y="71124"/>
                    <a:pt x="58675" y="71400"/>
                  </a:cubicBezTo>
                  <a:cubicBezTo>
                    <a:pt x="56303" y="71677"/>
                    <a:pt x="53958" y="72016"/>
                    <a:pt x="51664" y="72442"/>
                  </a:cubicBezTo>
                  <a:cubicBezTo>
                    <a:pt x="36911" y="75187"/>
                    <a:pt x="36396" y="78103"/>
                    <a:pt x="33588" y="76080"/>
                  </a:cubicBezTo>
                  <a:cubicBezTo>
                    <a:pt x="22936" y="68409"/>
                    <a:pt x="12992" y="60391"/>
                    <a:pt x="3907" y="51968"/>
                  </a:cubicBezTo>
                  <a:lnTo>
                    <a:pt x="0" y="24089"/>
                  </a:lnTo>
                  <a:cubicBezTo>
                    <a:pt x="3585" y="19377"/>
                    <a:pt x="7402" y="15684"/>
                    <a:pt x="11750" y="12147"/>
                  </a:cubicBezTo>
                  <a:cubicBezTo>
                    <a:pt x="14066" y="11433"/>
                    <a:pt x="17182" y="10997"/>
                    <a:pt x="20662" y="10682"/>
                  </a:cubicBezTo>
                  <a:lnTo>
                    <a:pt x="28558" y="40751"/>
                  </a:lnTo>
                  <a:cubicBezTo>
                    <a:pt x="28781" y="41664"/>
                    <a:pt x="28743" y="41646"/>
                    <a:pt x="28328" y="42683"/>
                  </a:cubicBezTo>
                  <a:cubicBezTo>
                    <a:pt x="27909" y="43724"/>
                    <a:pt x="27423" y="44809"/>
                    <a:pt x="26928" y="45920"/>
                  </a:cubicBezTo>
                  <a:cubicBezTo>
                    <a:pt x="26437" y="47030"/>
                    <a:pt x="25935" y="48161"/>
                    <a:pt x="25491" y="49286"/>
                  </a:cubicBezTo>
                  <a:cubicBezTo>
                    <a:pt x="25045" y="50414"/>
                    <a:pt x="24650" y="51534"/>
                    <a:pt x="24378" y="52627"/>
                  </a:cubicBezTo>
                  <a:cubicBezTo>
                    <a:pt x="24105" y="53717"/>
                    <a:pt x="23945" y="54782"/>
                    <a:pt x="23965" y="55791"/>
                  </a:cubicBezTo>
                  <a:cubicBezTo>
                    <a:pt x="23983" y="56802"/>
                    <a:pt x="24181" y="57758"/>
                    <a:pt x="24624" y="58625"/>
                  </a:cubicBezTo>
                  <a:cubicBezTo>
                    <a:pt x="25063" y="59491"/>
                    <a:pt x="25747" y="60267"/>
                    <a:pt x="26736" y="60921"/>
                  </a:cubicBezTo>
                  <a:cubicBezTo>
                    <a:pt x="27729" y="61578"/>
                    <a:pt x="29025" y="62110"/>
                    <a:pt x="30690" y="62490"/>
                  </a:cubicBezTo>
                  <a:cubicBezTo>
                    <a:pt x="47278" y="66255"/>
                    <a:pt x="69423" y="64429"/>
                    <a:pt x="86442" y="64921"/>
                  </a:cubicBezTo>
                  <a:lnTo>
                    <a:pt x="86442" y="649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 sz="2400"/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1849707" y="3269321"/>
              <a:ext cx="383621" cy="86760"/>
            </a:xfrm>
            <a:custGeom>
              <a:gdLst>
                <a:gd name="T0" fmla="*/ 45704 w 79996"/>
                <a:gd name="T1" fmla="*/ 3536 h 15206"/>
                <a:gd name="T2" fmla="*/ 239 w 79996"/>
                <a:gd name="T3" fmla="*/ 3718 h 15206"/>
                <a:gd name="T4" fmla="*/ 160 w 79996"/>
                <a:gd name="T5" fmla="*/ 2892 h 15206"/>
                <a:gd name="T6" fmla="*/ 109 w 79996"/>
                <a:gd name="T7" fmla="*/ 1848 h 15206"/>
                <a:gd name="T8" fmla="*/ 7445 w 79996"/>
                <a:gd name="T9" fmla="*/ 1439 h 15206"/>
                <a:gd name="T10" fmla="*/ 41456 w 79996"/>
                <a:gd name="T11" fmla="*/ 68 h 15206"/>
                <a:gd name="T12" fmla="*/ 52029 w 79996"/>
                <a:gd name="T13" fmla="*/ 76 h 15206"/>
                <a:gd name="T14" fmla="*/ 70701 w 79996"/>
                <a:gd name="T15" fmla="*/ 1863 h 15206"/>
                <a:gd name="T16" fmla="*/ 79945 w 79996"/>
                <a:gd name="T17" fmla="*/ 6983 h 15206"/>
                <a:gd name="T18" fmla="*/ 79580 w 79996"/>
                <a:gd name="T19" fmla="*/ 8755 h 15206"/>
                <a:gd name="T20" fmla="*/ 61147 w 79996"/>
                <a:gd name="T21" fmla="*/ 13305 h 15206"/>
                <a:gd name="T22" fmla="*/ 45704 w 79996"/>
                <a:gd name="T23" fmla="*/ 3536 h 15206"/>
                <a:gd name="T24" fmla="*/ 45704 w 79996"/>
                <a:gd name="T25" fmla="*/ 3536 h 15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996" h="15206">
                  <a:moveTo>
                    <a:pt x="45704" y="3536"/>
                  </a:moveTo>
                  <a:cubicBezTo>
                    <a:pt x="30604" y="2390"/>
                    <a:pt x="15390" y="3602"/>
                    <a:pt x="239" y="3718"/>
                  </a:cubicBezTo>
                  <a:cubicBezTo>
                    <a:pt x="71" y="3718"/>
                    <a:pt x="190" y="3290"/>
                    <a:pt x="160" y="2892"/>
                  </a:cubicBezTo>
                  <a:cubicBezTo>
                    <a:pt x="132" y="2494"/>
                    <a:pt x="0" y="1863"/>
                    <a:pt x="109" y="1848"/>
                  </a:cubicBezTo>
                  <a:cubicBezTo>
                    <a:pt x="2277" y="1548"/>
                    <a:pt x="4439" y="1650"/>
                    <a:pt x="7445" y="1439"/>
                  </a:cubicBezTo>
                  <a:cubicBezTo>
                    <a:pt x="18779" y="644"/>
                    <a:pt x="30084" y="268"/>
                    <a:pt x="41456" y="68"/>
                  </a:cubicBezTo>
                  <a:cubicBezTo>
                    <a:pt x="44946" y="10"/>
                    <a:pt x="48531" y="0"/>
                    <a:pt x="52029" y="76"/>
                  </a:cubicBezTo>
                  <a:cubicBezTo>
                    <a:pt x="59030" y="230"/>
                    <a:pt x="65712" y="735"/>
                    <a:pt x="70701" y="1863"/>
                  </a:cubicBezTo>
                  <a:cubicBezTo>
                    <a:pt x="75689" y="2991"/>
                    <a:pt x="79720" y="4317"/>
                    <a:pt x="79945" y="6983"/>
                  </a:cubicBezTo>
                  <a:cubicBezTo>
                    <a:pt x="79996" y="7554"/>
                    <a:pt x="79811" y="8228"/>
                    <a:pt x="79580" y="8755"/>
                  </a:cubicBezTo>
                  <a:cubicBezTo>
                    <a:pt x="77819" y="12750"/>
                    <a:pt x="58954" y="15206"/>
                    <a:pt x="61147" y="13305"/>
                  </a:cubicBezTo>
                  <a:cubicBezTo>
                    <a:pt x="70642" y="5047"/>
                    <a:pt x="51316" y="3964"/>
                    <a:pt x="45704" y="3536"/>
                  </a:cubicBezTo>
                  <a:lnTo>
                    <a:pt x="45704" y="35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 sz="2400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213817" y="3174577"/>
              <a:ext cx="126528" cy="144776"/>
            </a:xfrm>
            <a:custGeom>
              <a:gdLst>
                <a:gd name="T0" fmla="*/ 393 w 26456"/>
                <a:gd name="T1" fmla="*/ 3711 h 25260"/>
                <a:gd name="T2" fmla="*/ 4580 w 26456"/>
                <a:gd name="T3" fmla="*/ 1328 h 25260"/>
                <a:gd name="T4" fmla="*/ 22056 w 26456"/>
                <a:gd name="T5" fmla="*/ 170 h 25260"/>
                <a:gd name="T6" fmla="*/ 26456 w 26456"/>
                <a:gd name="T7" fmla="*/ 6028 h 25260"/>
                <a:gd name="T8" fmla="*/ 25615 w 26456"/>
                <a:gd name="T9" fmla="*/ 19458 h 25260"/>
                <a:gd name="T10" fmla="*/ 16869 w 26456"/>
                <a:gd name="T11" fmla="*/ 20631 h 25260"/>
                <a:gd name="T12" fmla="*/ 6912 w 26456"/>
                <a:gd name="T13" fmla="*/ 24824 h 25260"/>
                <a:gd name="T14" fmla="*/ 451 w 26456"/>
                <a:gd name="T15" fmla="*/ 17300 h 25260"/>
                <a:gd name="T16" fmla="*/ 393 w 26456"/>
                <a:gd name="T17" fmla="*/ 3711 h 25260"/>
                <a:gd name="T18" fmla="*/ 393 w 26456"/>
                <a:gd name="T19" fmla="*/ 3711 h 25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56" h="25260">
                  <a:moveTo>
                    <a:pt x="393" y="3711"/>
                  </a:moveTo>
                  <a:cubicBezTo>
                    <a:pt x="699" y="2304"/>
                    <a:pt x="2821" y="1668"/>
                    <a:pt x="4580" y="1328"/>
                  </a:cubicBezTo>
                  <a:cubicBezTo>
                    <a:pt x="9825" y="301"/>
                    <a:pt x="16489" y="0"/>
                    <a:pt x="22056" y="170"/>
                  </a:cubicBezTo>
                  <a:lnTo>
                    <a:pt x="26456" y="6028"/>
                  </a:lnTo>
                  <a:lnTo>
                    <a:pt x="25615" y="19458"/>
                  </a:lnTo>
                  <a:lnTo>
                    <a:pt x="16869" y="20631"/>
                  </a:lnTo>
                  <a:cubicBezTo>
                    <a:pt x="13024" y="21146"/>
                    <a:pt x="10423" y="22664"/>
                    <a:pt x="6912" y="24824"/>
                  </a:cubicBezTo>
                  <a:cubicBezTo>
                    <a:pt x="6203" y="25260"/>
                    <a:pt x="560" y="19049"/>
                    <a:pt x="451" y="17300"/>
                  </a:cubicBezTo>
                  <a:cubicBezTo>
                    <a:pt x="309" y="15055"/>
                    <a:pt x="0" y="5490"/>
                    <a:pt x="393" y="3711"/>
                  </a:cubicBezTo>
                  <a:lnTo>
                    <a:pt x="393" y="3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 sz="2400"/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1697604" y="3160206"/>
              <a:ext cx="205047" cy="357683"/>
            </a:xfrm>
            <a:custGeom>
              <a:gdLst>
                <a:gd name="T0" fmla="*/ 21865 w 42722"/>
                <a:gd name="T1" fmla="*/ 27937 h 62566"/>
                <a:gd name="T2" fmla="*/ 20897 w 42722"/>
                <a:gd name="T3" fmla="*/ 27625 h 62566"/>
                <a:gd name="T4" fmla="*/ 20132 w 42722"/>
                <a:gd name="T5" fmla="*/ 27230 h 62566"/>
                <a:gd name="T6" fmla="*/ 19194 w 42722"/>
                <a:gd name="T7" fmla="*/ 26619 h 62566"/>
                <a:gd name="T8" fmla="*/ 12626 w 42722"/>
                <a:gd name="T9" fmla="*/ 32616 h 62566"/>
                <a:gd name="T10" fmla="*/ 17992 w 42722"/>
                <a:gd name="T11" fmla="*/ 25270 h 62566"/>
                <a:gd name="T12" fmla="*/ 17622 w 42722"/>
                <a:gd name="T13" fmla="*/ 24588 h 62566"/>
                <a:gd name="T14" fmla="*/ 17239 w 42722"/>
                <a:gd name="T15" fmla="*/ 19617 h 62566"/>
                <a:gd name="T16" fmla="*/ 0 w 42722"/>
                <a:gd name="T17" fmla="*/ 8406 h 62566"/>
                <a:gd name="T18" fmla="*/ 17990 w 42722"/>
                <a:gd name="T19" fmla="*/ 17909 h 62566"/>
                <a:gd name="T20" fmla="*/ 20996 w 42722"/>
                <a:gd name="T21" fmla="*/ 15691 h 62566"/>
                <a:gd name="T22" fmla="*/ 22479 w 42722"/>
                <a:gd name="T23" fmla="*/ 15029 h 62566"/>
                <a:gd name="T24" fmla="*/ 23480 w 42722"/>
                <a:gd name="T25" fmla="*/ 0 h 62566"/>
                <a:gd name="T26" fmla="*/ 23942 w 42722"/>
                <a:gd name="T27" fmla="*/ 15131 h 62566"/>
                <a:gd name="T28" fmla="*/ 25194 w 42722"/>
                <a:gd name="T29" fmla="*/ 15455 h 62566"/>
                <a:gd name="T30" fmla="*/ 26755 w 42722"/>
                <a:gd name="T31" fmla="*/ 16084 h 62566"/>
                <a:gd name="T32" fmla="*/ 34347 w 42722"/>
                <a:gd name="T33" fmla="*/ 9042 h 62566"/>
                <a:gd name="T34" fmla="*/ 28099 w 42722"/>
                <a:gd name="T35" fmla="*/ 17164 h 62566"/>
                <a:gd name="T36" fmla="*/ 29734 w 42722"/>
                <a:gd name="T37" fmla="*/ 22784 h 62566"/>
                <a:gd name="T38" fmla="*/ 29270 w 42722"/>
                <a:gd name="T39" fmla="*/ 24216 h 62566"/>
                <a:gd name="T40" fmla="*/ 29011 w 42722"/>
                <a:gd name="T41" fmla="*/ 24900 h 62566"/>
                <a:gd name="T42" fmla="*/ 42722 w 42722"/>
                <a:gd name="T43" fmla="*/ 34419 h 62566"/>
                <a:gd name="T44" fmla="*/ 27744 w 42722"/>
                <a:gd name="T45" fmla="*/ 26363 h 62566"/>
                <a:gd name="T46" fmla="*/ 24532 w 42722"/>
                <a:gd name="T47" fmla="*/ 27937 h 62566"/>
                <a:gd name="T48" fmla="*/ 22641 w 42722"/>
                <a:gd name="T49" fmla="*/ 61108 h 62566"/>
                <a:gd name="T50" fmla="*/ 21865 w 42722"/>
                <a:gd name="T51" fmla="*/ 27937 h 625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22" h="62566">
                  <a:moveTo>
                    <a:pt x="21865" y="27937"/>
                  </a:moveTo>
                  <a:cubicBezTo>
                    <a:pt x="21863" y="27853"/>
                    <a:pt x="21204" y="27747"/>
                    <a:pt x="20897" y="27625"/>
                  </a:cubicBezTo>
                  <a:cubicBezTo>
                    <a:pt x="20760" y="27569"/>
                    <a:pt x="20415" y="27400"/>
                    <a:pt x="20132" y="27230"/>
                  </a:cubicBezTo>
                  <a:cubicBezTo>
                    <a:pt x="19670" y="26948"/>
                    <a:pt x="19196" y="26421"/>
                    <a:pt x="19194" y="26619"/>
                  </a:cubicBezTo>
                  <a:lnTo>
                    <a:pt x="12626" y="32616"/>
                  </a:lnTo>
                  <a:lnTo>
                    <a:pt x="17992" y="25270"/>
                  </a:lnTo>
                  <a:cubicBezTo>
                    <a:pt x="17754" y="24910"/>
                    <a:pt x="17739" y="24829"/>
                    <a:pt x="17622" y="24588"/>
                  </a:cubicBezTo>
                  <a:cubicBezTo>
                    <a:pt x="16512" y="22317"/>
                    <a:pt x="17249" y="19625"/>
                    <a:pt x="17239" y="19617"/>
                  </a:cubicBezTo>
                  <a:lnTo>
                    <a:pt x="0" y="8406"/>
                  </a:lnTo>
                  <a:lnTo>
                    <a:pt x="17990" y="17909"/>
                  </a:lnTo>
                  <a:cubicBezTo>
                    <a:pt x="18005" y="17917"/>
                    <a:pt x="19265" y="16418"/>
                    <a:pt x="20996" y="15691"/>
                  </a:cubicBezTo>
                  <a:cubicBezTo>
                    <a:pt x="21386" y="15531"/>
                    <a:pt x="22448" y="15475"/>
                    <a:pt x="22479" y="15029"/>
                  </a:cubicBezTo>
                  <a:lnTo>
                    <a:pt x="23480" y="0"/>
                  </a:lnTo>
                  <a:lnTo>
                    <a:pt x="23942" y="15131"/>
                  </a:lnTo>
                  <a:cubicBezTo>
                    <a:pt x="23942" y="15148"/>
                    <a:pt x="24540" y="15245"/>
                    <a:pt x="25194" y="15455"/>
                  </a:cubicBezTo>
                  <a:cubicBezTo>
                    <a:pt x="25845" y="15666"/>
                    <a:pt x="26659" y="16173"/>
                    <a:pt x="26755" y="16084"/>
                  </a:cubicBezTo>
                  <a:lnTo>
                    <a:pt x="34347" y="9042"/>
                  </a:lnTo>
                  <a:lnTo>
                    <a:pt x="28099" y="17164"/>
                  </a:lnTo>
                  <a:cubicBezTo>
                    <a:pt x="27893" y="17425"/>
                    <a:pt x="30261" y="19569"/>
                    <a:pt x="29734" y="22784"/>
                  </a:cubicBezTo>
                  <a:cubicBezTo>
                    <a:pt x="29701" y="22989"/>
                    <a:pt x="29397" y="23939"/>
                    <a:pt x="29270" y="24216"/>
                  </a:cubicBezTo>
                  <a:cubicBezTo>
                    <a:pt x="29148" y="24492"/>
                    <a:pt x="28811" y="24763"/>
                    <a:pt x="29011" y="24900"/>
                  </a:cubicBezTo>
                  <a:lnTo>
                    <a:pt x="42722" y="34419"/>
                  </a:lnTo>
                  <a:lnTo>
                    <a:pt x="27744" y="26363"/>
                  </a:lnTo>
                  <a:cubicBezTo>
                    <a:pt x="26765" y="27400"/>
                    <a:pt x="24915" y="27985"/>
                    <a:pt x="24532" y="27937"/>
                  </a:cubicBezTo>
                  <a:cubicBezTo>
                    <a:pt x="23903" y="27853"/>
                    <a:pt x="22677" y="62566"/>
                    <a:pt x="22641" y="61108"/>
                  </a:cubicBezTo>
                  <a:lnTo>
                    <a:pt x="21865" y="279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2689285122"/>
      </p:ext>
    </p:extLst>
  </p:cSld>
  <p:clrMapOvr>
    <a:masterClrMapping/>
  </p:clrMapOvr>
  <p:transition/>
  <p:timing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9994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99177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1738920" y="651831"/>
            <a:ext cx="453081" cy="345989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18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738920" y="678014"/>
            <a:ext cx="45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fld id="{F15F161A-6D20-452D-8F85-1D3BAE453821}" type="slidenum">
              <a:rPr lang="ru-RU" sz="12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2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1687" y="20683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ЗАГОЛОВОК СЛАЙДА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2"/>
            <a:ext cx="1967539" cy="999942"/>
            <a:chOff x="0" y="-6123"/>
            <a:chExt cx="1835696" cy="932936"/>
          </a:xfrm>
        </p:grpSpPr>
        <p:sp>
          <p:nvSpPr>
            <p:cNvPr id="26" name="Прямоугольник 25"/>
            <p:cNvSpPr/>
            <p:nvPr userDrawn="1"/>
          </p:nvSpPr>
          <p:spPr>
            <a:xfrm>
              <a:off x="0" y="-6123"/>
              <a:ext cx="1835696" cy="932936"/>
            </a:xfrm>
            <a:prstGeom prst="rect">
              <a:avLst/>
            </a:prstGeom>
            <a:solidFill>
              <a:srgbClr val="FF0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 sz="1800"/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160366" y="258750"/>
              <a:ext cx="1514634" cy="417164"/>
              <a:chOff x="7598464" y="135032"/>
              <a:chExt cx="1368522" cy="317730"/>
            </a:xfrm>
            <a:solidFill>
              <a:schemeClr val="bg1"/>
            </a:solidFill>
            <a:effectLst/>
          </p:grpSpPr>
          <p:sp>
            <p:nvSpPr>
              <p:cNvPr id="28" name="Freeform 5"/>
              <p:cNvSpPr/>
              <p:nvPr/>
            </p:nvSpPr>
            <p:spPr bwMode="auto">
              <a:xfrm>
                <a:off x="8122340" y="255435"/>
                <a:ext cx="508673" cy="146855"/>
              </a:xfrm>
              <a:custGeom>
                <a:gdLst>
                  <a:gd name="T0" fmla="*/ 18717 w 156587"/>
                  <a:gd name="T1" fmla="*/ 1769 h 44890"/>
                  <a:gd name="T2" fmla="*/ 24892 w 156587"/>
                  <a:gd name="T3" fmla="*/ 22588 h 44890"/>
                  <a:gd name="T4" fmla="*/ 43376 w 156587"/>
                  <a:gd name="T5" fmla="*/ 18662 h 44890"/>
                  <a:gd name="T6" fmla="*/ 60373 w 156587"/>
                  <a:gd name="T7" fmla="*/ 24137 h 44890"/>
                  <a:gd name="T8" fmla="*/ 51759 w 156587"/>
                  <a:gd name="T9" fmla="*/ 16119 h 44890"/>
                  <a:gd name="T10" fmla="*/ 57851 w 156587"/>
                  <a:gd name="T11" fmla="*/ 6961 h 44890"/>
                  <a:gd name="T12" fmla="*/ 79678 w 156587"/>
                  <a:gd name="T13" fmla="*/ 11250 h 44890"/>
                  <a:gd name="T14" fmla="*/ 89724 w 156587"/>
                  <a:gd name="T15" fmla="*/ 3219 h 44890"/>
                  <a:gd name="T16" fmla="*/ 95271 w 156587"/>
                  <a:gd name="T17" fmla="*/ 6492 h 44890"/>
                  <a:gd name="T18" fmla="*/ 95978 w 156587"/>
                  <a:gd name="T19" fmla="*/ 9277 h 44890"/>
                  <a:gd name="T20" fmla="*/ 96665 w 156587"/>
                  <a:gd name="T21" fmla="*/ 12436 h 44890"/>
                  <a:gd name="T22" fmla="*/ 97833 w 156587"/>
                  <a:gd name="T23" fmla="*/ 15858 h 44890"/>
                  <a:gd name="T24" fmla="*/ 100809 w 156587"/>
                  <a:gd name="T25" fmla="*/ 17919 h 44890"/>
                  <a:gd name="T26" fmla="*/ 106596 w 156587"/>
                  <a:gd name="T27" fmla="*/ 15333 h 44890"/>
                  <a:gd name="T28" fmla="*/ 126855 w 156587"/>
                  <a:gd name="T29" fmla="*/ 504 h 44890"/>
                  <a:gd name="T30" fmla="*/ 131674 w 156587"/>
                  <a:gd name="T31" fmla="*/ 5457 h 44890"/>
                  <a:gd name="T32" fmla="*/ 123529 w 156587"/>
                  <a:gd name="T33" fmla="*/ 17131 h 44890"/>
                  <a:gd name="T34" fmla="*/ 134394 w 156587"/>
                  <a:gd name="T35" fmla="*/ 22973 h 44890"/>
                  <a:gd name="T36" fmla="*/ 142447 w 156587"/>
                  <a:gd name="T37" fmla="*/ 24139 h 44890"/>
                  <a:gd name="T38" fmla="*/ 150860 w 156587"/>
                  <a:gd name="T39" fmla="*/ 24302 h 44890"/>
                  <a:gd name="T40" fmla="*/ 156541 w 156587"/>
                  <a:gd name="T41" fmla="*/ 28279 h 44890"/>
                  <a:gd name="T42" fmla="*/ 152014 w 156587"/>
                  <a:gd name="T43" fmla="*/ 30596 h 44890"/>
                  <a:gd name="T44" fmla="*/ 146609 w 156587"/>
                  <a:gd name="T45" fmla="*/ 32167 h 44890"/>
                  <a:gd name="T46" fmla="*/ 141149 w 156587"/>
                  <a:gd name="T47" fmla="*/ 32626 h 44890"/>
                  <a:gd name="T48" fmla="*/ 135869 w 156587"/>
                  <a:gd name="T49" fmla="*/ 31813 h 44890"/>
                  <a:gd name="T50" fmla="*/ 118120 w 156587"/>
                  <a:gd name="T51" fmla="*/ 22175 h 44890"/>
                  <a:gd name="T52" fmla="*/ 119623 w 156587"/>
                  <a:gd name="T53" fmla="*/ 9052 h 44890"/>
                  <a:gd name="T54" fmla="*/ 107524 w 156587"/>
                  <a:gd name="T55" fmla="*/ 20081 h 44890"/>
                  <a:gd name="T56" fmla="*/ 100064 w 156587"/>
                  <a:gd name="T57" fmla="*/ 29442 h 44890"/>
                  <a:gd name="T58" fmla="*/ 87788 w 156587"/>
                  <a:gd name="T59" fmla="*/ 14669 h 44890"/>
                  <a:gd name="T60" fmla="*/ 73798 w 156587"/>
                  <a:gd name="T61" fmla="*/ 27673 h 44890"/>
                  <a:gd name="T62" fmla="*/ 41592 w 156587"/>
                  <a:gd name="T63" fmla="*/ 22837 h 44890"/>
                  <a:gd name="T64" fmla="*/ 31792 w 156587"/>
                  <a:gd name="T65" fmla="*/ 27556 h 44890"/>
                  <a:gd name="T66" fmla="*/ 28020 w 156587"/>
                  <a:gd name="T67" fmla="*/ 36890 h 44890"/>
                  <a:gd name="T68" fmla="*/ 25194 w 156587"/>
                  <a:gd name="T69" fmla="*/ 43019 h 44890"/>
                  <a:gd name="T70" fmla="*/ 16737 w 156587"/>
                  <a:gd name="T71" fmla="*/ 42796 h 44890"/>
                  <a:gd name="T72" fmla="*/ 1128 w 156587"/>
                  <a:gd name="T73" fmla="*/ 22799 h 44890"/>
                  <a:gd name="T74" fmla="*/ 413 w 156587"/>
                  <a:gd name="T75" fmla="*/ 4233 h 448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587" h="44890">
                    <a:moveTo>
                      <a:pt x="413" y="4233"/>
                    </a:moveTo>
                    <a:cubicBezTo>
                      <a:pt x="5150" y="3158"/>
                      <a:pt x="13969" y="2423"/>
                      <a:pt x="18717" y="1769"/>
                    </a:cubicBezTo>
                    <a:cubicBezTo>
                      <a:pt x="20076" y="1584"/>
                      <a:pt x="19736" y="14355"/>
                      <a:pt x="20504" y="16991"/>
                    </a:cubicBezTo>
                    <a:cubicBezTo>
                      <a:pt x="21475" y="20337"/>
                      <a:pt x="22996" y="21970"/>
                      <a:pt x="24892" y="22588"/>
                    </a:cubicBezTo>
                    <a:cubicBezTo>
                      <a:pt x="26791" y="23204"/>
                      <a:pt x="29059" y="22783"/>
                      <a:pt x="31544" y="22106"/>
                    </a:cubicBezTo>
                    <a:cubicBezTo>
                      <a:pt x="35726" y="20966"/>
                      <a:pt x="39024" y="19305"/>
                      <a:pt x="43376" y="18662"/>
                    </a:cubicBezTo>
                    <a:cubicBezTo>
                      <a:pt x="46286" y="18228"/>
                      <a:pt x="48951" y="21265"/>
                      <a:pt x="52188" y="23082"/>
                    </a:cubicBezTo>
                    <a:cubicBezTo>
                      <a:pt x="53622" y="23886"/>
                      <a:pt x="58946" y="24857"/>
                      <a:pt x="60373" y="24137"/>
                    </a:cubicBezTo>
                    <a:cubicBezTo>
                      <a:pt x="68391" y="20106"/>
                      <a:pt x="59420" y="16246"/>
                      <a:pt x="55830" y="16314"/>
                    </a:cubicBezTo>
                    <a:cubicBezTo>
                      <a:pt x="54545" y="16337"/>
                      <a:pt x="51929" y="16418"/>
                      <a:pt x="51759" y="16119"/>
                    </a:cubicBezTo>
                    <a:lnTo>
                      <a:pt x="49851" y="12857"/>
                    </a:lnTo>
                    <a:cubicBezTo>
                      <a:pt x="49214" y="11767"/>
                      <a:pt x="56558" y="7219"/>
                      <a:pt x="57851" y="6961"/>
                    </a:cubicBezTo>
                    <a:cubicBezTo>
                      <a:pt x="64266" y="5680"/>
                      <a:pt x="70041" y="10035"/>
                      <a:pt x="75379" y="12205"/>
                    </a:cubicBezTo>
                    <a:cubicBezTo>
                      <a:pt x="76652" y="12720"/>
                      <a:pt x="78862" y="12383"/>
                      <a:pt x="79678" y="11250"/>
                    </a:cubicBezTo>
                    <a:cubicBezTo>
                      <a:pt x="81871" y="8213"/>
                      <a:pt x="79204" y="7275"/>
                      <a:pt x="82213" y="6116"/>
                    </a:cubicBezTo>
                    <a:lnTo>
                      <a:pt x="89724" y="3219"/>
                    </a:lnTo>
                    <a:cubicBezTo>
                      <a:pt x="90883" y="2773"/>
                      <a:pt x="93177" y="4299"/>
                      <a:pt x="94771" y="5257"/>
                    </a:cubicBezTo>
                    <a:cubicBezTo>
                      <a:pt x="95141" y="5480"/>
                      <a:pt x="95126" y="6058"/>
                      <a:pt x="95271" y="6492"/>
                    </a:cubicBezTo>
                    <a:cubicBezTo>
                      <a:pt x="95415" y="6917"/>
                      <a:pt x="95539" y="7369"/>
                      <a:pt x="95653" y="7835"/>
                    </a:cubicBezTo>
                    <a:cubicBezTo>
                      <a:pt x="95767" y="8296"/>
                      <a:pt x="95874" y="8781"/>
                      <a:pt x="95978" y="9277"/>
                    </a:cubicBezTo>
                    <a:cubicBezTo>
                      <a:pt x="96084" y="9774"/>
                      <a:pt x="96191" y="10281"/>
                      <a:pt x="96307" y="10803"/>
                    </a:cubicBezTo>
                    <a:cubicBezTo>
                      <a:pt x="96426" y="11326"/>
                      <a:pt x="96535" y="11876"/>
                      <a:pt x="96665" y="12436"/>
                    </a:cubicBezTo>
                    <a:cubicBezTo>
                      <a:pt x="96789" y="13001"/>
                      <a:pt x="96936" y="13572"/>
                      <a:pt x="97124" y="14147"/>
                    </a:cubicBezTo>
                    <a:cubicBezTo>
                      <a:pt x="97309" y="14722"/>
                      <a:pt x="97534" y="15298"/>
                      <a:pt x="97833" y="15858"/>
                    </a:cubicBezTo>
                    <a:cubicBezTo>
                      <a:pt x="98130" y="16418"/>
                      <a:pt x="98492" y="16968"/>
                      <a:pt x="98951" y="17488"/>
                    </a:cubicBezTo>
                    <a:cubicBezTo>
                      <a:pt x="99359" y="17957"/>
                      <a:pt x="100183" y="17990"/>
                      <a:pt x="100809" y="17919"/>
                    </a:cubicBezTo>
                    <a:cubicBezTo>
                      <a:pt x="101438" y="17843"/>
                      <a:pt x="102072" y="17683"/>
                      <a:pt x="102708" y="17458"/>
                    </a:cubicBezTo>
                    <a:cubicBezTo>
                      <a:pt x="103988" y="17001"/>
                      <a:pt x="105283" y="16256"/>
                      <a:pt x="106596" y="15333"/>
                    </a:cubicBezTo>
                    <a:cubicBezTo>
                      <a:pt x="112285" y="11326"/>
                      <a:pt x="117271" y="6162"/>
                      <a:pt x="123131" y="2220"/>
                    </a:cubicBezTo>
                    <a:cubicBezTo>
                      <a:pt x="124404" y="1364"/>
                      <a:pt x="125552" y="778"/>
                      <a:pt x="126855" y="504"/>
                    </a:cubicBezTo>
                    <a:cubicBezTo>
                      <a:pt x="129278" y="0"/>
                      <a:pt x="130678" y="291"/>
                      <a:pt x="131481" y="1455"/>
                    </a:cubicBezTo>
                    <a:lnTo>
                      <a:pt x="131674" y="5457"/>
                    </a:lnTo>
                    <a:lnTo>
                      <a:pt x="124632" y="12388"/>
                    </a:lnTo>
                    <a:cubicBezTo>
                      <a:pt x="123213" y="13779"/>
                      <a:pt x="123071" y="15057"/>
                      <a:pt x="123529" y="17131"/>
                    </a:cubicBezTo>
                    <a:cubicBezTo>
                      <a:pt x="123699" y="17914"/>
                      <a:pt x="129496" y="21217"/>
                      <a:pt x="130665" y="21716"/>
                    </a:cubicBezTo>
                    <a:cubicBezTo>
                      <a:pt x="131862" y="22228"/>
                      <a:pt x="133111" y="22641"/>
                      <a:pt x="134394" y="22973"/>
                    </a:cubicBezTo>
                    <a:cubicBezTo>
                      <a:pt x="135674" y="23308"/>
                      <a:pt x="136995" y="23562"/>
                      <a:pt x="138338" y="23749"/>
                    </a:cubicBezTo>
                    <a:cubicBezTo>
                      <a:pt x="139687" y="23944"/>
                      <a:pt x="141058" y="24063"/>
                      <a:pt x="142447" y="24139"/>
                    </a:cubicBezTo>
                    <a:cubicBezTo>
                      <a:pt x="143834" y="24221"/>
                      <a:pt x="145238" y="24254"/>
                      <a:pt x="146642" y="24274"/>
                    </a:cubicBezTo>
                    <a:cubicBezTo>
                      <a:pt x="148049" y="24292"/>
                      <a:pt x="149461" y="24292"/>
                      <a:pt x="150860" y="24302"/>
                    </a:cubicBezTo>
                    <a:lnTo>
                      <a:pt x="154929" y="24068"/>
                    </a:lnTo>
                    <a:lnTo>
                      <a:pt x="156541" y="28279"/>
                    </a:lnTo>
                    <a:cubicBezTo>
                      <a:pt x="156587" y="28401"/>
                      <a:pt x="154807" y="29285"/>
                      <a:pt x="154632" y="29377"/>
                    </a:cubicBezTo>
                    <a:cubicBezTo>
                      <a:pt x="153773" y="29830"/>
                      <a:pt x="152899" y="30236"/>
                      <a:pt x="152014" y="30596"/>
                    </a:cubicBezTo>
                    <a:cubicBezTo>
                      <a:pt x="151127" y="30953"/>
                      <a:pt x="150232" y="31262"/>
                      <a:pt x="149332" y="31524"/>
                    </a:cubicBezTo>
                    <a:cubicBezTo>
                      <a:pt x="148427" y="31790"/>
                      <a:pt x="147517" y="32005"/>
                      <a:pt x="146609" y="32167"/>
                    </a:cubicBezTo>
                    <a:cubicBezTo>
                      <a:pt x="145699" y="32335"/>
                      <a:pt x="144787" y="32459"/>
                      <a:pt x="143874" y="32535"/>
                    </a:cubicBezTo>
                    <a:cubicBezTo>
                      <a:pt x="142962" y="32614"/>
                      <a:pt x="142049" y="32644"/>
                      <a:pt x="141149" y="32626"/>
                    </a:cubicBezTo>
                    <a:cubicBezTo>
                      <a:pt x="140244" y="32603"/>
                      <a:pt x="139350" y="32527"/>
                      <a:pt x="138467" y="32396"/>
                    </a:cubicBezTo>
                    <a:cubicBezTo>
                      <a:pt x="137585" y="32259"/>
                      <a:pt x="136718" y="32066"/>
                      <a:pt x="135869" y="31813"/>
                    </a:cubicBezTo>
                    <a:cubicBezTo>
                      <a:pt x="135608" y="31731"/>
                      <a:pt x="135451" y="31460"/>
                      <a:pt x="135286" y="31252"/>
                    </a:cubicBezTo>
                    <a:cubicBezTo>
                      <a:pt x="132234" y="27407"/>
                      <a:pt x="123289" y="22177"/>
                      <a:pt x="118120" y="22175"/>
                    </a:cubicBezTo>
                    <a:cubicBezTo>
                      <a:pt x="117032" y="22175"/>
                      <a:pt x="123796" y="12940"/>
                      <a:pt x="121276" y="9850"/>
                    </a:cubicBezTo>
                    <a:cubicBezTo>
                      <a:pt x="121020" y="9536"/>
                      <a:pt x="120171" y="9123"/>
                      <a:pt x="119623" y="9052"/>
                    </a:cubicBezTo>
                    <a:cubicBezTo>
                      <a:pt x="117423" y="8763"/>
                      <a:pt x="110807" y="14651"/>
                      <a:pt x="109686" y="16038"/>
                    </a:cubicBezTo>
                    <a:cubicBezTo>
                      <a:pt x="108607" y="17374"/>
                      <a:pt x="108508" y="18479"/>
                      <a:pt x="107524" y="20081"/>
                    </a:cubicBezTo>
                    <a:cubicBezTo>
                      <a:pt x="106579" y="21617"/>
                      <a:pt x="105233" y="24852"/>
                      <a:pt x="104049" y="26134"/>
                    </a:cubicBezTo>
                    <a:cubicBezTo>
                      <a:pt x="102715" y="27582"/>
                      <a:pt x="101390" y="28573"/>
                      <a:pt x="100064" y="29442"/>
                    </a:cubicBezTo>
                    <a:cubicBezTo>
                      <a:pt x="98269" y="30236"/>
                      <a:pt x="95793" y="26816"/>
                      <a:pt x="93428" y="23143"/>
                    </a:cubicBezTo>
                    <a:cubicBezTo>
                      <a:pt x="91063" y="19470"/>
                      <a:pt x="89136" y="15326"/>
                      <a:pt x="87788" y="14669"/>
                    </a:cubicBezTo>
                    <a:cubicBezTo>
                      <a:pt x="86153" y="13868"/>
                      <a:pt x="78936" y="15072"/>
                      <a:pt x="76943" y="15298"/>
                    </a:cubicBezTo>
                    <a:cubicBezTo>
                      <a:pt x="74695" y="15551"/>
                      <a:pt x="75985" y="23564"/>
                      <a:pt x="73798" y="27673"/>
                    </a:cubicBezTo>
                    <a:cubicBezTo>
                      <a:pt x="70431" y="33990"/>
                      <a:pt x="64920" y="34036"/>
                      <a:pt x="59498" y="32958"/>
                    </a:cubicBezTo>
                    <a:cubicBezTo>
                      <a:pt x="52801" y="31630"/>
                      <a:pt x="45300" y="24129"/>
                      <a:pt x="41592" y="22837"/>
                    </a:cubicBezTo>
                    <a:cubicBezTo>
                      <a:pt x="40048" y="22299"/>
                      <a:pt x="36099" y="24205"/>
                      <a:pt x="34644" y="25034"/>
                    </a:cubicBezTo>
                    <a:cubicBezTo>
                      <a:pt x="33678" y="25587"/>
                      <a:pt x="32634" y="26302"/>
                      <a:pt x="31792" y="27556"/>
                    </a:cubicBezTo>
                    <a:cubicBezTo>
                      <a:pt x="30953" y="28814"/>
                      <a:pt x="30218" y="30396"/>
                      <a:pt x="29589" y="32038"/>
                    </a:cubicBezTo>
                    <a:cubicBezTo>
                      <a:pt x="28963" y="33683"/>
                      <a:pt x="28441" y="35389"/>
                      <a:pt x="28020" y="36890"/>
                    </a:cubicBezTo>
                    <a:cubicBezTo>
                      <a:pt x="27604" y="38388"/>
                      <a:pt x="27290" y="39681"/>
                      <a:pt x="27077" y="40505"/>
                    </a:cubicBezTo>
                    <a:cubicBezTo>
                      <a:pt x="26806" y="41569"/>
                      <a:pt x="26015" y="42403"/>
                      <a:pt x="25194" y="43019"/>
                    </a:cubicBezTo>
                    <a:cubicBezTo>
                      <a:pt x="24370" y="43638"/>
                      <a:pt x="21739" y="44069"/>
                      <a:pt x="20755" y="44297"/>
                    </a:cubicBezTo>
                    <a:cubicBezTo>
                      <a:pt x="18786" y="44746"/>
                      <a:pt x="19305" y="44890"/>
                      <a:pt x="16737" y="42796"/>
                    </a:cubicBezTo>
                    <a:cubicBezTo>
                      <a:pt x="12012" y="38931"/>
                      <a:pt x="5287" y="31039"/>
                      <a:pt x="1487" y="25229"/>
                    </a:cubicBezTo>
                    <a:cubicBezTo>
                      <a:pt x="1140" y="24697"/>
                      <a:pt x="1181" y="23772"/>
                      <a:pt x="1128" y="22799"/>
                    </a:cubicBezTo>
                    <a:cubicBezTo>
                      <a:pt x="1046" y="21156"/>
                      <a:pt x="803" y="16416"/>
                      <a:pt x="545" y="12208"/>
                    </a:cubicBezTo>
                    <a:cubicBezTo>
                      <a:pt x="283" y="8005"/>
                      <a:pt x="0" y="4329"/>
                      <a:pt x="413" y="4233"/>
                    </a:cubicBezTo>
                    <a:lnTo>
                      <a:pt x="413" y="4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7608802" y="197666"/>
                <a:ext cx="1042582" cy="255096"/>
              </a:xfrm>
              <a:custGeom>
                <a:gdLst>
                  <a:gd name="T0" fmla="*/ 112389 w 321000"/>
                  <a:gd name="T1" fmla="*/ 57038 h 78103"/>
                  <a:gd name="T2" fmla="*/ 71213 w 321000"/>
                  <a:gd name="T3" fmla="*/ 46787 h 78103"/>
                  <a:gd name="T4" fmla="*/ 65692 w 321000"/>
                  <a:gd name="T5" fmla="*/ 31081 h 78103"/>
                  <a:gd name="T6" fmla="*/ 75497 w 321000"/>
                  <a:gd name="T7" fmla="*/ 27430 h 78103"/>
                  <a:gd name="T8" fmla="*/ 85682 w 321000"/>
                  <a:gd name="T9" fmla="*/ 24464 h 78103"/>
                  <a:gd name="T10" fmla="*/ 96148 w 321000"/>
                  <a:gd name="T11" fmla="*/ 22056 h 78103"/>
                  <a:gd name="T12" fmla="*/ 106795 w 321000"/>
                  <a:gd name="T13" fmla="*/ 20056 h 78103"/>
                  <a:gd name="T14" fmla="*/ 117512 w 321000"/>
                  <a:gd name="T15" fmla="*/ 18305 h 78103"/>
                  <a:gd name="T16" fmla="*/ 128210 w 321000"/>
                  <a:gd name="T17" fmla="*/ 16710 h 78103"/>
                  <a:gd name="T18" fmla="*/ 138793 w 321000"/>
                  <a:gd name="T19" fmla="*/ 15202 h 78103"/>
                  <a:gd name="T20" fmla="*/ 157244 w 321000"/>
                  <a:gd name="T21" fmla="*/ 12469 h 78103"/>
                  <a:gd name="T22" fmla="*/ 157640 w 321000"/>
                  <a:gd name="T23" fmla="*/ 7542 h 78103"/>
                  <a:gd name="T24" fmla="*/ 175893 w 321000"/>
                  <a:gd name="T25" fmla="*/ 1151 h 78103"/>
                  <a:gd name="T26" fmla="*/ 211726 w 321000"/>
                  <a:gd name="T27" fmla="*/ 7899 h 78103"/>
                  <a:gd name="T28" fmla="*/ 319654 w 321000"/>
                  <a:gd name="T29" fmla="*/ 2348 h 78103"/>
                  <a:gd name="T30" fmla="*/ 320932 w 321000"/>
                  <a:gd name="T31" fmla="*/ 2591 h 78103"/>
                  <a:gd name="T32" fmla="*/ 320351 w 321000"/>
                  <a:gd name="T33" fmla="*/ 4343 h 78103"/>
                  <a:gd name="T34" fmla="*/ 306049 w 321000"/>
                  <a:gd name="T35" fmla="*/ 5108 h 78103"/>
                  <a:gd name="T36" fmla="*/ 132281 w 321000"/>
                  <a:gd name="T37" fmla="*/ 22784 h 78103"/>
                  <a:gd name="T38" fmla="*/ 132742 w 321000"/>
                  <a:gd name="T39" fmla="*/ 50450 h 78103"/>
                  <a:gd name="T40" fmla="*/ 147541 w 321000"/>
                  <a:gd name="T41" fmla="*/ 60891 h 78103"/>
                  <a:gd name="T42" fmla="*/ 131878 w 321000"/>
                  <a:gd name="T43" fmla="*/ 66995 h 78103"/>
                  <a:gd name="T44" fmla="*/ 109697 w 321000"/>
                  <a:gd name="T45" fmla="*/ 68478 h 78103"/>
                  <a:gd name="T46" fmla="*/ 65882 w 321000"/>
                  <a:gd name="T47" fmla="*/ 70729 h 78103"/>
                  <a:gd name="T48" fmla="*/ 51664 w 321000"/>
                  <a:gd name="T49" fmla="*/ 72442 h 78103"/>
                  <a:gd name="T50" fmla="*/ 3907 w 321000"/>
                  <a:gd name="T51" fmla="*/ 51968 h 78103"/>
                  <a:gd name="T52" fmla="*/ 11750 w 321000"/>
                  <a:gd name="T53" fmla="*/ 12147 h 78103"/>
                  <a:gd name="T54" fmla="*/ 28558 w 321000"/>
                  <a:gd name="T55" fmla="*/ 40751 h 78103"/>
                  <a:gd name="T56" fmla="*/ 26928 w 321000"/>
                  <a:gd name="T57" fmla="*/ 45920 h 78103"/>
                  <a:gd name="T58" fmla="*/ 24378 w 321000"/>
                  <a:gd name="T59" fmla="*/ 52627 h 78103"/>
                  <a:gd name="T60" fmla="*/ 24624 w 321000"/>
                  <a:gd name="T61" fmla="*/ 58625 h 78103"/>
                  <a:gd name="T62" fmla="*/ 30690 w 321000"/>
                  <a:gd name="T63" fmla="*/ 62490 h 78103"/>
                  <a:gd name="T64" fmla="*/ 86442 w 321000"/>
                  <a:gd name="T65" fmla="*/ 64921 h 78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000" h="78103">
                    <a:moveTo>
                      <a:pt x="86442" y="64921"/>
                    </a:moveTo>
                    <a:cubicBezTo>
                      <a:pt x="90252" y="65030"/>
                      <a:pt x="116531" y="65200"/>
                      <a:pt x="112389" y="57038"/>
                    </a:cubicBezTo>
                    <a:cubicBezTo>
                      <a:pt x="111801" y="55882"/>
                      <a:pt x="107941" y="54746"/>
                      <a:pt x="106800" y="54546"/>
                    </a:cubicBezTo>
                    <a:cubicBezTo>
                      <a:pt x="83046" y="50315"/>
                      <a:pt x="83172" y="49600"/>
                      <a:pt x="71213" y="46787"/>
                    </a:cubicBezTo>
                    <a:cubicBezTo>
                      <a:pt x="63829" y="45048"/>
                      <a:pt x="51433" y="39975"/>
                      <a:pt x="60967" y="33205"/>
                    </a:cubicBezTo>
                    <a:cubicBezTo>
                      <a:pt x="62371" y="32209"/>
                      <a:pt x="64097" y="31755"/>
                      <a:pt x="65692" y="31081"/>
                    </a:cubicBezTo>
                    <a:cubicBezTo>
                      <a:pt x="67291" y="30406"/>
                      <a:pt x="68909" y="29767"/>
                      <a:pt x="70539" y="29162"/>
                    </a:cubicBezTo>
                    <a:cubicBezTo>
                      <a:pt x="72176" y="28551"/>
                      <a:pt x="73826" y="27975"/>
                      <a:pt x="75497" y="27430"/>
                    </a:cubicBezTo>
                    <a:cubicBezTo>
                      <a:pt x="77167" y="26880"/>
                      <a:pt x="78848" y="26363"/>
                      <a:pt x="80549" y="25869"/>
                    </a:cubicBezTo>
                    <a:cubicBezTo>
                      <a:pt x="82245" y="25377"/>
                      <a:pt x="83956" y="24913"/>
                      <a:pt x="85682" y="24464"/>
                    </a:cubicBezTo>
                    <a:cubicBezTo>
                      <a:pt x="87406" y="24021"/>
                      <a:pt x="89142" y="23603"/>
                      <a:pt x="90886" y="23200"/>
                    </a:cubicBezTo>
                    <a:cubicBezTo>
                      <a:pt x="92630" y="22799"/>
                      <a:pt x="94387" y="22421"/>
                      <a:pt x="96148" y="22056"/>
                    </a:cubicBezTo>
                    <a:cubicBezTo>
                      <a:pt x="97910" y="21694"/>
                      <a:pt x="99682" y="21349"/>
                      <a:pt x="101457" y="21014"/>
                    </a:cubicBezTo>
                    <a:cubicBezTo>
                      <a:pt x="103233" y="20685"/>
                      <a:pt x="105013" y="20368"/>
                      <a:pt x="106795" y="20056"/>
                    </a:cubicBezTo>
                    <a:cubicBezTo>
                      <a:pt x="108580" y="19747"/>
                      <a:pt x="110364" y="19448"/>
                      <a:pt x="112151" y="19156"/>
                    </a:cubicBezTo>
                    <a:cubicBezTo>
                      <a:pt x="113938" y="18865"/>
                      <a:pt x="115725" y="18581"/>
                      <a:pt x="117512" y="18305"/>
                    </a:cubicBezTo>
                    <a:cubicBezTo>
                      <a:pt x="119300" y="18028"/>
                      <a:pt x="121087" y="17755"/>
                      <a:pt x="122871" y="17494"/>
                    </a:cubicBezTo>
                    <a:cubicBezTo>
                      <a:pt x="124653" y="17225"/>
                      <a:pt x="126433" y="16969"/>
                      <a:pt x="128210" y="16710"/>
                    </a:cubicBezTo>
                    <a:cubicBezTo>
                      <a:pt x="129984" y="16452"/>
                      <a:pt x="131758" y="16198"/>
                      <a:pt x="133523" y="15950"/>
                    </a:cubicBezTo>
                    <a:cubicBezTo>
                      <a:pt x="135287" y="15699"/>
                      <a:pt x="137044" y="15450"/>
                      <a:pt x="138793" y="15202"/>
                    </a:cubicBezTo>
                    <a:cubicBezTo>
                      <a:pt x="140542" y="14954"/>
                      <a:pt x="142283" y="14715"/>
                      <a:pt x="144015" y="14457"/>
                    </a:cubicBezTo>
                    <a:lnTo>
                      <a:pt x="157244" y="12469"/>
                    </a:lnTo>
                    <a:cubicBezTo>
                      <a:pt x="158033" y="12353"/>
                      <a:pt x="157429" y="9382"/>
                      <a:pt x="157564" y="8429"/>
                    </a:cubicBezTo>
                    <a:cubicBezTo>
                      <a:pt x="157609" y="8084"/>
                      <a:pt x="157602" y="7790"/>
                      <a:pt x="157640" y="7542"/>
                    </a:cubicBezTo>
                    <a:cubicBezTo>
                      <a:pt x="157678" y="7301"/>
                      <a:pt x="157766" y="7108"/>
                      <a:pt x="158012" y="6971"/>
                    </a:cubicBezTo>
                    <a:cubicBezTo>
                      <a:pt x="164334" y="3552"/>
                      <a:pt x="167992" y="0"/>
                      <a:pt x="175893" y="1151"/>
                    </a:cubicBezTo>
                    <a:cubicBezTo>
                      <a:pt x="176727" y="6903"/>
                      <a:pt x="176512" y="10761"/>
                      <a:pt x="177244" y="10700"/>
                    </a:cubicBezTo>
                    <a:lnTo>
                      <a:pt x="211726" y="7899"/>
                    </a:lnTo>
                    <a:cubicBezTo>
                      <a:pt x="242794" y="5377"/>
                      <a:pt x="274417" y="3653"/>
                      <a:pt x="305020" y="2307"/>
                    </a:cubicBezTo>
                    <a:cubicBezTo>
                      <a:pt x="310295" y="2074"/>
                      <a:pt x="314478" y="1993"/>
                      <a:pt x="319654" y="2348"/>
                    </a:cubicBezTo>
                    <a:cubicBezTo>
                      <a:pt x="319735" y="2353"/>
                      <a:pt x="320042" y="2378"/>
                      <a:pt x="320333" y="2411"/>
                    </a:cubicBezTo>
                    <a:cubicBezTo>
                      <a:pt x="320625" y="2441"/>
                      <a:pt x="320904" y="2485"/>
                      <a:pt x="320932" y="2591"/>
                    </a:cubicBezTo>
                    <a:cubicBezTo>
                      <a:pt x="321000" y="2908"/>
                      <a:pt x="320995" y="4135"/>
                      <a:pt x="320947" y="4218"/>
                    </a:cubicBezTo>
                    <a:cubicBezTo>
                      <a:pt x="320866" y="4340"/>
                      <a:pt x="320655" y="4312"/>
                      <a:pt x="320351" y="4343"/>
                    </a:cubicBezTo>
                    <a:cubicBezTo>
                      <a:pt x="320050" y="4370"/>
                      <a:pt x="319621" y="4411"/>
                      <a:pt x="319190" y="4454"/>
                    </a:cubicBezTo>
                    <a:cubicBezTo>
                      <a:pt x="314858" y="4872"/>
                      <a:pt x="310397" y="4938"/>
                      <a:pt x="306049" y="5108"/>
                    </a:cubicBezTo>
                    <a:cubicBezTo>
                      <a:pt x="264135" y="6774"/>
                      <a:pt x="220502" y="10368"/>
                      <a:pt x="179602" y="15283"/>
                    </a:cubicBezTo>
                    <a:cubicBezTo>
                      <a:pt x="163754" y="17184"/>
                      <a:pt x="147873" y="19309"/>
                      <a:pt x="132281" y="22784"/>
                    </a:cubicBezTo>
                    <a:cubicBezTo>
                      <a:pt x="126975" y="23965"/>
                      <a:pt x="103228" y="28074"/>
                      <a:pt x="101609" y="35420"/>
                    </a:cubicBezTo>
                    <a:cubicBezTo>
                      <a:pt x="99690" y="44125"/>
                      <a:pt x="126783" y="49618"/>
                      <a:pt x="132742" y="50450"/>
                    </a:cubicBezTo>
                    <a:cubicBezTo>
                      <a:pt x="136927" y="51033"/>
                      <a:pt x="141201" y="52161"/>
                      <a:pt x="145259" y="54308"/>
                    </a:cubicBezTo>
                    <a:cubicBezTo>
                      <a:pt x="147313" y="55395"/>
                      <a:pt x="148770" y="58746"/>
                      <a:pt x="147541" y="60891"/>
                    </a:cubicBezTo>
                    <a:cubicBezTo>
                      <a:pt x="146544" y="62627"/>
                      <a:pt x="144108" y="63943"/>
                      <a:pt x="141183" y="64929"/>
                    </a:cubicBezTo>
                    <a:cubicBezTo>
                      <a:pt x="138258" y="65912"/>
                      <a:pt x="134838" y="66571"/>
                      <a:pt x="131878" y="66995"/>
                    </a:cubicBezTo>
                    <a:cubicBezTo>
                      <a:pt x="128922" y="67423"/>
                      <a:pt x="126415" y="67616"/>
                      <a:pt x="125320" y="67674"/>
                    </a:cubicBezTo>
                    <a:cubicBezTo>
                      <a:pt x="117112" y="68110"/>
                      <a:pt x="116070" y="68326"/>
                      <a:pt x="109697" y="68478"/>
                    </a:cubicBezTo>
                    <a:cubicBezTo>
                      <a:pt x="104998" y="68589"/>
                      <a:pt x="100181" y="68756"/>
                      <a:pt x="95307" y="68977"/>
                    </a:cubicBezTo>
                    <a:cubicBezTo>
                      <a:pt x="85512" y="69421"/>
                      <a:pt x="75667" y="69991"/>
                      <a:pt x="65882" y="70729"/>
                    </a:cubicBezTo>
                    <a:cubicBezTo>
                      <a:pt x="63456" y="70909"/>
                      <a:pt x="61051" y="71124"/>
                      <a:pt x="58675" y="71400"/>
                    </a:cubicBezTo>
                    <a:cubicBezTo>
                      <a:pt x="56303" y="71677"/>
                      <a:pt x="53958" y="72016"/>
                      <a:pt x="51664" y="72442"/>
                    </a:cubicBezTo>
                    <a:cubicBezTo>
                      <a:pt x="36911" y="75187"/>
                      <a:pt x="36396" y="78103"/>
                      <a:pt x="33588" y="76080"/>
                    </a:cubicBezTo>
                    <a:cubicBezTo>
                      <a:pt x="22936" y="68409"/>
                      <a:pt x="12992" y="60391"/>
                      <a:pt x="3907" y="51968"/>
                    </a:cubicBezTo>
                    <a:lnTo>
                      <a:pt x="0" y="24089"/>
                    </a:lnTo>
                    <a:cubicBezTo>
                      <a:pt x="3585" y="19377"/>
                      <a:pt x="7402" y="15684"/>
                      <a:pt x="11750" y="12147"/>
                    </a:cubicBezTo>
                    <a:cubicBezTo>
                      <a:pt x="14066" y="11433"/>
                      <a:pt x="17182" y="10997"/>
                      <a:pt x="20662" y="10682"/>
                    </a:cubicBezTo>
                    <a:lnTo>
                      <a:pt x="28558" y="40751"/>
                    </a:lnTo>
                    <a:cubicBezTo>
                      <a:pt x="28781" y="41664"/>
                      <a:pt x="28743" y="41646"/>
                      <a:pt x="28328" y="42683"/>
                    </a:cubicBezTo>
                    <a:cubicBezTo>
                      <a:pt x="27909" y="43724"/>
                      <a:pt x="27423" y="44809"/>
                      <a:pt x="26928" y="45920"/>
                    </a:cubicBezTo>
                    <a:cubicBezTo>
                      <a:pt x="26437" y="47030"/>
                      <a:pt x="25935" y="48161"/>
                      <a:pt x="25491" y="49286"/>
                    </a:cubicBezTo>
                    <a:cubicBezTo>
                      <a:pt x="25045" y="50414"/>
                      <a:pt x="24650" y="51534"/>
                      <a:pt x="24378" y="52627"/>
                    </a:cubicBezTo>
                    <a:cubicBezTo>
                      <a:pt x="24105" y="53717"/>
                      <a:pt x="23945" y="54782"/>
                      <a:pt x="23965" y="55791"/>
                    </a:cubicBezTo>
                    <a:cubicBezTo>
                      <a:pt x="23983" y="56802"/>
                      <a:pt x="24181" y="57758"/>
                      <a:pt x="24624" y="58625"/>
                    </a:cubicBezTo>
                    <a:cubicBezTo>
                      <a:pt x="25063" y="59491"/>
                      <a:pt x="25747" y="60267"/>
                      <a:pt x="26736" y="60921"/>
                    </a:cubicBezTo>
                    <a:cubicBezTo>
                      <a:pt x="27729" y="61578"/>
                      <a:pt x="29025" y="62110"/>
                      <a:pt x="30690" y="62490"/>
                    </a:cubicBezTo>
                    <a:cubicBezTo>
                      <a:pt x="47278" y="66255"/>
                      <a:pt x="69423" y="64429"/>
                      <a:pt x="86442" y="64921"/>
                    </a:cubicBezTo>
                    <a:lnTo>
                      <a:pt x="86442" y="649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8707025" y="197362"/>
                <a:ext cx="259961" cy="49560"/>
              </a:xfrm>
              <a:custGeom>
                <a:gdLst>
                  <a:gd name="T0" fmla="*/ 45704 w 79996"/>
                  <a:gd name="T1" fmla="*/ 3536 h 15206"/>
                  <a:gd name="T2" fmla="*/ 239 w 79996"/>
                  <a:gd name="T3" fmla="*/ 3718 h 15206"/>
                  <a:gd name="T4" fmla="*/ 160 w 79996"/>
                  <a:gd name="T5" fmla="*/ 2892 h 15206"/>
                  <a:gd name="T6" fmla="*/ 109 w 79996"/>
                  <a:gd name="T7" fmla="*/ 1848 h 15206"/>
                  <a:gd name="T8" fmla="*/ 7445 w 79996"/>
                  <a:gd name="T9" fmla="*/ 1439 h 15206"/>
                  <a:gd name="T10" fmla="*/ 41456 w 79996"/>
                  <a:gd name="T11" fmla="*/ 68 h 15206"/>
                  <a:gd name="T12" fmla="*/ 52029 w 79996"/>
                  <a:gd name="T13" fmla="*/ 76 h 15206"/>
                  <a:gd name="T14" fmla="*/ 70701 w 79996"/>
                  <a:gd name="T15" fmla="*/ 1863 h 15206"/>
                  <a:gd name="T16" fmla="*/ 79945 w 79996"/>
                  <a:gd name="T17" fmla="*/ 6983 h 15206"/>
                  <a:gd name="T18" fmla="*/ 79580 w 79996"/>
                  <a:gd name="T19" fmla="*/ 8755 h 15206"/>
                  <a:gd name="T20" fmla="*/ 61147 w 79996"/>
                  <a:gd name="T21" fmla="*/ 13305 h 15206"/>
                  <a:gd name="T22" fmla="*/ 45704 w 79996"/>
                  <a:gd name="T23" fmla="*/ 3536 h 15206"/>
                  <a:gd name="T24" fmla="*/ 45704 w 79996"/>
                  <a:gd name="T25" fmla="*/ 3536 h 15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996" h="15206">
                    <a:moveTo>
                      <a:pt x="45704" y="3536"/>
                    </a:moveTo>
                    <a:cubicBezTo>
                      <a:pt x="30604" y="2390"/>
                      <a:pt x="15390" y="3602"/>
                      <a:pt x="239" y="3718"/>
                    </a:cubicBezTo>
                    <a:cubicBezTo>
                      <a:pt x="71" y="3718"/>
                      <a:pt x="190" y="3290"/>
                      <a:pt x="160" y="2892"/>
                    </a:cubicBezTo>
                    <a:cubicBezTo>
                      <a:pt x="132" y="2494"/>
                      <a:pt x="0" y="1863"/>
                      <a:pt x="109" y="1848"/>
                    </a:cubicBezTo>
                    <a:cubicBezTo>
                      <a:pt x="2277" y="1548"/>
                      <a:pt x="4439" y="1650"/>
                      <a:pt x="7445" y="1439"/>
                    </a:cubicBezTo>
                    <a:cubicBezTo>
                      <a:pt x="18779" y="644"/>
                      <a:pt x="30084" y="268"/>
                      <a:pt x="41456" y="68"/>
                    </a:cubicBezTo>
                    <a:cubicBezTo>
                      <a:pt x="44946" y="10"/>
                      <a:pt x="48531" y="0"/>
                      <a:pt x="52029" y="76"/>
                    </a:cubicBezTo>
                    <a:cubicBezTo>
                      <a:pt x="59030" y="230"/>
                      <a:pt x="65712" y="735"/>
                      <a:pt x="70701" y="1863"/>
                    </a:cubicBezTo>
                    <a:cubicBezTo>
                      <a:pt x="75689" y="2991"/>
                      <a:pt x="79720" y="4317"/>
                      <a:pt x="79945" y="6983"/>
                    </a:cubicBezTo>
                    <a:cubicBezTo>
                      <a:pt x="79996" y="7554"/>
                      <a:pt x="79811" y="8228"/>
                      <a:pt x="79580" y="8755"/>
                    </a:cubicBezTo>
                    <a:cubicBezTo>
                      <a:pt x="77819" y="12750"/>
                      <a:pt x="58954" y="15206"/>
                      <a:pt x="61147" y="13305"/>
                    </a:cubicBezTo>
                    <a:cubicBezTo>
                      <a:pt x="70642" y="5047"/>
                      <a:pt x="51316" y="3964"/>
                      <a:pt x="45704" y="3536"/>
                    </a:cubicBezTo>
                    <a:lnTo>
                      <a:pt x="45704" y="3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7598464" y="143241"/>
                <a:ext cx="85742" cy="82701"/>
              </a:xfrm>
              <a:custGeom>
                <a:gdLst>
                  <a:gd name="T0" fmla="*/ 393 w 26456"/>
                  <a:gd name="T1" fmla="*/ 3711 h 25260"/>
                  <a:gd name="T2" fmla="*/ 4580 w 26456"/>
                  <a:gd name="T3" fmla="*/ 1328 h 25260"/>
                  <a:gd name="T4" fmla="*/ 22056 w 26456"/>
                  <a:gd name="T5" fmla="*/ 170 h 25260"/>
                  <a:gd name="T6" fmla="*/ 26456 w 26456"/>
                  <a:gd name="T7" fmla="*/ 6028 h 25260"/>
                  <a:gd name="T8" fmla="*/ 25615 w 26456"/>
                  <a:gd name="T9" fmla="*/ 19458 h 25260"/>
                  <a:gd name="T10" fmla="*/ 16869 w 26456"/>
                  <a:gd name="T11" fmla="*/ 20631 h 25260"/>
                  <a:gd name="T12" fmla="*/ 6912 w 26456"/>
                  <a:gd name="T13" fmla="*/ 24824 h 25260"/>
                  <a:gd name="T14" fmla="*/ 451 w 26456"/>
                  <a:gd name="T15" fmla="*/ 17300 h 25260"/>
                  <a:gd name="T16" fmla="*/ 393 w 26456"/>
                  <a:gd name="T17" fmla="*/ 3711 h 25260"/>
                  <a:gd name="T18" fmla="*/ 393 w 26456"/>
                  <a:gd name="T19" fmla="*/ 3711 h 25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56" h="25260">
                    <a:moveTo>
                      <a:pt x="393" y="3711"/>
                    </a:moveTo>
                    <a:cubicBezTo>
                      <a:pt x="699" y="2304"/>
                      <a:pt x="2821" y="1668"/>
                      <a:pt x="4580" y="1328"/>
                    </a:cubicBezTo>
                    <a:cubicBezTo>
                      <a:pt x="9825" y="301"/>
                      <a:pt x="16489" y="0"/>
                      <a:pt x="22056" y="170"/>
                    </a:cubicBezTo>
                    <a:lnTo>
                      <a:pt x="26456" y="6028"/>
                    </a:lnTo>
                    <a:lnTo>
                      <a:pt x="25615" y="19458"/>
                    </a:lnTo>
                    <a:lnTo>
                      <a:pt x="16869" y="20631"/>
                    </a:lnTo>
                    <a:cubicBezTo>
                      <a:pt x="13024" y="21146"/>
                      <a:pt x="10423" y="22664"/>
                      <a:pt x="6912" y="24824"/>
                    </a:cubicBezTo>
                    <a:cubicBezTo>
                      <a:pt x="6203" y="25260"/>
                      <a:pt x="560" y="19049"/>
                      <a:pt x="451" y="17300"/>
                    </a:cubicBezTo>
                    <a:cubicBezTo>
                      <a:pt x="309" y="15055"/>
                      <a:pt x="0" y="5490"/>
                      <a:pt x="393" y="3711"/>
                    </a:cubicBezTo>
                    <a:lnTo>
                      <a:pt x="393" y="37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8603952" y="135032"/>
                <a:ext cx="138950" cy="204320"/>
              </a:xfrm>
              <a:custGeom>
                <a:gdLst>
                  <a:gd name="T0" fmla="*/ 21865 w 42722"/>
                  <a:gd name="T1" fmla="*/ 27937 h 62566"/>
                  <a:gd name="T2" fmla="*/ 20897 w 42722"/>
                  <a:gd name="T3" fmla="*/ 27625 h 62566"/>
                  <a:gd name="T4" fmla="*/ 20132 w 42722"/>
                  <a:gd name="T5" fmla="*/ 27230 h 62566"/>
                  <a:gd name="T6" fmla="*/ 19194 w 42722"/>
                  <a:gd name="T7" fmla="*/ 26619 h 62566"/>
                  <a:gd name="T8" fmla="*/ 12626 w 42722"/>
                  <a:gd name="T9" fmla="*/ 32616 h 62566"/>
                  <a:gd name="T10" fmla="*/ 17992 w 42722"/>
                  <a:gd name="T11" fmla="*/ 25270 h 62566"/>
                  <a:gd name="T12" fmla="*/ 17622 w 42722"/>
                  <a:gd name="T13" fmla="*/ 24588 h 62566"/>
                  <a:gd name="T14" fmla="*/ 17239 w 42722"/>
                  <a:gd name="T15" fmla="*/ 19617 h 62566"/>
                  <a:gd name="T16" fmla="*/ 0 w 42722"/>
                  <a:gd name="T17" fmla="*/ 8406 h 62566"/>
                  <a:gd name="T18" fmla="*/ 17990 w 42722"/>
                  <a:gd name="T19" fmla="*/ 17909 h 62566"/>
                  <a:gd name="T20" fmla="*/ 20996 w 42722"/>
                  <a:gd name="T21" fmla="*/ 15691 h 62566"/>
                  <a:gd name="T22" fmla="*/ 22479 w 42722"/>
                  <a:gd name="T23" fmla="*/ 15029 h 62566"/>
                  <a:gd name="T24" fmla="*/ 23480 w 42722"/>
                  <a:gd name="T25" fmla="*/ 0 h 62566"/>
                  <a:gd name="T26" fmla="*/ 23942 w 42722"/>
                  <a:gd name="T27" fmla="*/ 15131 h 62566"/>
                  <a:gd name="T28" fmla="*/ 25194 w 42722"/>
                  <a:gd name="T29" fmla="*/ 15455 h 62566"/>
                  <a:gd name="T30" fmla="*/ 26755 w 42722"/>
                  <a:gd name="T31" fmla="*/ 16084 h 62566"/>
                  <a:gd name="T32" fmla="*/ 34347 w 42722"/>
                  <a:gd name="T33" fmla="*/ 9042 h 62566"/>
                  <a:gd name="T34" fmla="*/ 28099 w 42722"/>
                  <a:gd name="T35" fmla="*/ 17164 h 62566"/>
                  <a:gd name="T36" fmla="*/ 29734 w 42722"/>
                  <a:gd name="T37" fmla="*/ 22784 h 62566"/>
                  <a:gd name="T38" fmla="*/ 29270 w 42722"/>
                  <a:gd name="T39" fmla="*/ 24216 h 62566"/>
                  <a:gd name="T40" fmla="*/ 29011 w 42722"/>
                  <a:gd name="T41" fmla="*/ 24900 h 62566"/>
                  <a:gd name="T42" fmla="*/ 42722 w 42722"/>
                  <a:gd name="T43" fmla="*/ 34419 h 62566"/>
                  <a:gd name="T44" fmla="*/ 27744 w 42722"/>
                  <a:gd name="T45" fmla="*/ 26363 h 62566"/>
                  <a:gd name="T46" fmla="*/ 24532 w 42722"/>
                  <a:gd name="T47" fmla="*/ 27937 h 62566"/>
                  <a:gd name="T48" fmla="*/ 22641 w 42722"/>
                  <a:gd name="T49" fmla="*/ 61108 h 62566"/>
                  <a:gd name="T50" fmla="*/ 21865 w 42722"/>
                  <a:gd name="T51" fmla="*/ 27937 h 62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722" h="62566">
                    <a:moveTo>
                      <a:pt x="21865" y="27937"/>
                    </a:moveTo>
                    <a:cubicBezTo>
                      <a:pt x="21863" y="27853"/>
                      <a:pt x="21204" y="27747"/>
                      <a:pt x="20897" y="27625"/>
                    </a:cubicBezTo>
                    <a:cubicBezTo>
                      <a:pt x="20760" y="27569"/>
                      <a:pt x="20415" y="27400"/>
                      <a:pt x="20132" y="27230"/>
                    </a:cubicBezTo>
                    <a:cubicBezTo>
                      <a:pt x="19670" y="26948"/>
                      <a:pt x="19196" y="26421"/>
                      <a:pt x="19194" y="26619"/>
                    </a:cubicBezTo>
                    <a:lnTo>
                      <a:pt x="12626" y="32616"/>
                    </a:lnTo>
                    <a:lnTo>
                      <a:pt x="17992" y="25270"/>
                    </a:lnTo>
                    <a:cubicBezTo>
                      <a:pt x="17754" y="24910"/>
                      <a:pt x="17739" y="24829"/>
                      <a:pt x="17622" y="24588"/>
                    </a:cubicBezTo>
                    <a:cubicBezTo>
                      <a:pt x="16512" y="22317"/>
                      <a:pt x="17249" y="19625"/>
                      <a:pt x="17239" y="19617"/>
                    </a:cubicBezTo>
                    <a:lnTo>
                      <a:pt x="0" y="8406"/>
                    </a:lnTo>
                    <a:lnTo>
                      <a:pt x="17990" y="17909"/>
                    </a:lnTo>
                    <a:cubicBezTo>
                      <a:pt x="18005" y="17917"/>
                      <a:pt x="19265" y="16418"/>
                      <a:pt x="20996" y="15691"/>
                    </a:cubicBezTo>
                    <a:cubicBezTo>
                      <a:pt x="21386" y="15531"/>
                      <a:pt x="22448" y="15475"/>
                      <a:pt x="22479" y="15029"/>
                    </a:cubicBezTo>
                    <a:lnTo>
                      <a:pt x="23480" y="0"/>
                    </a:lnTo>
                    <a:lnTo>
                      <a:pt x="23942" y="15131"/>
                    </a:lnTo>
                    <a:cubicBezTo>
                      <a:pt x="23942" y="15148"/>
                      <a:pt x="24540" y="15245"/>
                      <a:pt x="25194" y="15455"/>
                    </a:cubicBezTo>
                    <a:cubicBezTo>
                      <a:pt x="25845" y="15666"/>
                      <a:pt x="26659" y="16173"/>
                      <a:pt x="26755" y="16084"/>
                    </a:cubicBezTo>
                    <a:lnTo>
                      <a:pt x="34347" y="9042"/>
                    </a:lnTo>
                    <a:lnTo>
                      <a:pt x="28099" y="17164"/>
                    </a:lnTo>
                    <a:cubicBezTo>
                      <a:pt x="27893" y="17425"/>
                      <a:pt x="30261" y="19569"/>
                      <a:pt x="29734" y="22784"/>
                    </a:cubicBezTo>
                    <a:cubicBezTo>
                      <a:pt x="29701" y="22989"/>
                      <a:pt x="29397" y="23939"/>
                      <a:pt x="29270" y="24216"/>
                    </a:cubicBezTo>
                    <a:cubicBezTo>
                      <a:pt x="29148" y="24492"/>
                      <a:pt x="28811" y="24763"/>
                      <a:pt x="29011" y="24900"/>
                    </a:cubicBezTo>
                    <a:lnTo>
                      <a:pt x="42722" y="34419"/>
                    </a:lnTo>
                    <a:lnTo>
                      <a:pt x="27744" y="26363"/>
                    </a:lnTo>
                    <a:cubicBezTo>
                      <a:pt x="26765" y="27400"/>
                      <a:pt x="24915" y="27985"/>
                      <a:pt x="24532" y="27937"/>
                    </a:cubicBezTo>
                    <a:cubicBezTo>
                      <a:pt x="23903" y="27853"/>
                      <a:pt x="22677" y="62566"/>
                      <a:pt x="22641" y="61108"/>
                    </a:cubicBezTo>
                    <a:lnTo>
                      <a:pt x="21865" y="27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982858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9994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99177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1738920" y="651831"/>
            <a:ext cx="453081" cy="345989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18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738920" y="678014"/>
            <a:ext cx="45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fld id="{F15F161A-6D20-452D-8F85-1D3BAE453821}" type="slidenum">
              <a:rPr lang="ru-RU" sz="12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2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1687" y="20683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ЗАГОЛОВОК СЛАЙДА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2"/>
            <a:ext cx="1967539" cy="999942"/>
            <a:chOff x="0" y="-6123"/>
            <a:chExt cx="1835696" cy="932936"/>
          </a:xfrm>
        </p:grpSpPr>
        <p:sp>
          <p:nvSpPr>
            <p:cNvPr id="26" name="Прямоугольник 25"/>
            <p:cNvSpPr/>
            <p:nvPr userDrawn="1"/>
          </p:nvSpPr>
          <p:spPr>
            <a:xfrm>
              <a:off x="0" y="-6123"/>
              <a:ext cx="1835696" cy="932936"/>
            </a:xfrm>
            <a:prstGeom prst="rect">
              <a:avLst/>
            </a:prstGeom>
            <a:solidFill>
              <a:srgbClr val="FF0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 sz="1800"/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160366" y="258750"/>
              <a:ext cx="1514634" cy="417164"/>
              <a:chOff x="7598464" y="135032"/>
              <a:chExt cx="1368522" cy="317730"/>
            </a:xfrm>
            <a:solidFill>
              <a:schemeClr val="bg1"/>
            </a:solidFill>
            <a:effectLst/>
          </p:grpSpPr>
          <p:sp>
            <p:nvSpPr>
              <p:cNvPr id="28" name="Freeform 5"/>
              <p:cNvSpPr/>
              <p:nvPr/>
            </p:nvSpPr>
            <p:spPr bwMode="auto">
              <a:xfrm>
                <a:off x="8122340" y="255435"/>
                <a:ext cx="508673" cy="146855"/>
              </a:xfrm>
              <a:custGeom>
                <a:gdLst>
                  <a:gd name="T0" fmla="*/ 18717 w 156587"/>
                  <a:gd name="T1" fmla="*/ 1769 h 44890"/>
                  <a:gd name="T2" fmla="*/ 24892 w 156587"/>
                  <a:gd name="T3" fmla="*/ 22588 h 44890"/>
                  <a:gd name="T4" fmla="*/ 43376 w 156587"/>
                  <a:gd name="T5" fmla="*/ 18662 h 44890"/>
                  <a:gd name="T6" fmla="*/ 60373 w 156587"/>
                  <a:gd name="T7" fmla="*/ 24137 h 44890"/>
                  <a:gd name="T8" fmla="*/ 51759 w 156587"/>
                  <a:gd name="T9" fmla="*/ 16119 h 44890"/>
                  <a:gd name="T10" fmla="*/ 57851 w 156587"/>
                  <a:gd name="T11" fmla="*/ 6961 h 44890"/>
                  <a:gd name="T12" fmla="*/ 79678 w 156587"/>
                  <a:gd name="T13" fmla="*/ 11250 h 44890"/>
                  <a:gd name="T14" fmla="*/ 89724 w 156587"/>
                  <a:gd name="T15" fmla="*/ 3219 h 44890"/>
                  <a:gd name="T16" fmla="*/ 95271 w 156587"/>
                  <a:gd name="T17" fmla="*/ 6492 h 44890"/>
                  <a:gd name="T18" fmla="*/ 95978 w 156587"/>
                  <a:gd name="T19" fmla="*/ 9277 h 44890"/>
                  <a:gd name="T20" fmla="*/ 96665 w 156587"/>
                  <a:gd name="T21" fmla="*/ 12436 h 44890"/>
                  <a:gd name="T22" fmla="*/ 97833 w 156587"/>
                  <a:gd name="T23" fmla="*/ 15858 h 44890"/>
                  <a:gd name="T24" fmla="*/ 100809 w 156587"/>
                  <a:gd name="T25" fmla="*/ 17919 h 44890"/>
                  <a:gd name="T26" fmla="*/ 106596 w 156587"/>
                  <a:gd name="T27" fmla="*/ 15333 h 44890"/>
                  <a:gd name="T28" fmla="*/ 126855 w 156587"/>
                  <a:gd name="T29" fmla="*/ 504 h 44890"/>
                  <a:gd name="T30" fmla="*/ 131674 w 156587"/>
                  <a:gd name="T31" fmla="*/ 5457 h 44890"/>
                  <a:gd name="T32" fmla="*/ 123529 w 156587"/>
                  <a:gd name="T33" fmla="*/ 17131 h 44890"/>
                  <a:gd name="T34" fmla="*/ 134394 w 156587"/>
                  <a:gd name="T35" fmla="*/ 22973 h 44890"/>
                  <a:gd name="T36" fmla="*/ 142447 w 156587"/>
                  <a:gd name="T37" fmla="*/ 24139 h 44890"/>
                  <a:gd name="T38" fmla="*/ 150860 w 156587"/>
                  <a:gd name="T39" fmla="*/ 24302 h 44890"/>
                  <a:gd name="T40" fmla="*/ 156541 w 156587"/>
                  <a:gd name="T41" fmla="*/ 28279 h 44890"/>
                  <a:gd name="T42" fmla="*/ 152014 w 156587"/>
                  <a:gd name="T43" fmla="*/ 30596 h 44890"/>
                  <a:gd name="T44" fmla="*/ 146609 w 156587"/>
                  <a:gd name="T45" fmla="*/ 32167 h 44890"/>
                  <a:gd name="T46" fmla="*/ 141149 w 156587"/>
                  <a:gd name="T47" fmla="*/ 32626 h 44890"/>
                  <a:gd name="T48" fmla="*/ 135869 w 156587"/>
                  <a:gd name="T49" fmla="*/ 31813 h 44890"/>
                  <a:gd name="T50" fmla="*/ 118120 w 156587"/>
                  <a:gd name="T51" fmla="*/ 22175 h 44890"/>
                  <a:gd name="T52" fmla="*/ 119623 w 156587"/>
                  <a:gd name="T53" fmla="*/ 9052 h 44890"/>
                  <a:gd name="T54" fmla="*/ 107524 w 156587"/>
                  <a:gd name="T55" fmla="*/ 20081 h 44890"/>
                  <a:gd name="T56" fmla="*/ 100064 w 156587"/>
                  <a:gd name="T57" fmla="*/ 29442 h 44890"/>
                  <a:gd name="T58" fmla="*/ 87788 w 156587"/>
                  <a:gd name="T59" fmla="*/ 14669 h 44890"/>
                  <a:gd name="T60" fmla="*/ 73798 w 156587"/>
                  <a:gd name="T61" fmla="*/ 27673 h 44890"/>
                  <a:gd name="T62" fmla="*/ 41592 w 156587"/>
                  <a:gd name="T63" fmla="*/ 22837 h 44890"/>
                  <a:gd name="T64" fmla="*/ 31792 w 156587"/>
                  <a:gd name="T65" fmla="*/ 27556 h 44890"/>
                  <a:gd name="T66" fmla="*/ 28020 w 156587"/>
                  <a:gd name="T67" fmla="*/ 36890 h 44890"/>
                  <a:gd name="T68" fmla="*/ 25194 w 156587"/>
                  <a:gd name="T69" fmla="*/ 43019 h 44890"/>
                  <a:gd name="T70" fmla="*/ 16737 w 156587"/>
                  <a:gd name="T71" fmla="*/ 42796 h 44890"/>
                  <a:gd name="T72" fmla="*/ 1128 w 156587"/>
                  <a:gd name="T73" fmla="*/ 22799 h 44890"/>
                  <a:gd name="T74" fmla="*/ 413 w 156587"/>
                  <a:gd name="T75" fmla="*/ 4233 h 448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587" h="44890">
                    <a:moveTo>
                      <a:pt x="413" y="4233"/>
                    </a:moveTo>
                    <a:cubicBezTo>
                      <a:pt x="5150" y="3158"/>
                      <a:pt x="13969" y="2423"/>
                      <a:pt x="18717" y="1769"/>
                    </a:cubicBezTo>
                    <a:cubicBezTo>
                      <a:pt x="20076" y="1584"/>
                      <a:pt x="19736" y="14355"/>
                      <a:pt x="20504" y="16991"/>
                    </a:cubicBezTo>
                    <a:cubicBezTo>
                      <a:pt x="21475" y="20337"/>
                      <a:pt x="22996" y="21970"/>
                      <a:pt x="24892" y="22588"/>
                    </a:cubicBezTo>
                    <a:cubicBezTo>
                      <a:pt x="26791" y="23204"/>
                      <a:pt x="29059" y="22783"/>
                      <a:pt x="31544" y="22106"/>
                    </a:cubicBezTo>
                    <a:cubicBezTo>
                      <a:pt x="35726" y="20966"/>
                      <a:pt x="39024" y="19305"/>
                      <a:pt x="43376" y="18662"/>
                    </a:cubicBezTo>
                    <a:cubicBezTo>
                      <a:pt x="46286" y="18228"/>
                      <a:pt x="48951" y="21265"/>
                      <a:pt x="52188" y="23082"/>
                    </a:cubicBezTo>
                    <a:cubicBezTo>
                      <a:pt x="53622" y="23886"/>
                      <a:pt x="58946" y="24857"/>
                      <a:pt x="60373" y="24137"/>
                    </a:cubicBezTo>
                    <a:cubicBezTo>
                      <a:pt x="68391" y="20106"/>
                      <a:pt x="59420" y="16246"/>
                      <a:pt x="55830" y="16314"/>
                    </a:cubicBezTo>
                    <a:cubicBezTo>
                      <a:pt x="54545" y="16337"/>
                      <a:pt x="51929" y="16418"/>
                      <a:pt x="51759" y="16119"/>
                    </a:cubicBezTo>
                    <a:lnTo>
                      <a:pt x="49851" y="12857"/>
                    </a:lnTo>
                    <a:cubicBezTo>
                      <a:pt x="49214" y="11767"/>
                      <a:pt x="56558" y="7219"/>
                      <a:pt x="57851" y="6961"/>
                    </a:cubicBezTo>
                    <a:cubicBezTo>
                      <a:pt x="64266" y="5680"/>
                      <a:pt x="70041" y="10035"/>
                      <a:pt x="75379" y="12205"/>
                    </a:cubicBezTo>
                    <a:cubicBezTo>
                      <a:pt x="76652" y="12720"/>
                      <a:pt x="78862" y="12383"/>
                      <a:pt x="79678" y="11250"/>
                    </a:cubicBezTo>
                    <a:cubicBezTo>
                      <a:pt x="81871" y="8213"/>
                      <a:pt x="79204" y="7275"/>
                      <a:pt x="82213" y="6116"/>
                    </a:cubicBezTo>
                    <a:lnTo>
                      <a:pt x="89724" y="3219"/>
                    </a:lnTo>
                    <a:cubicBezTo>
                      <a:pt x="90883" y="2773"/>
                      <a:pt x="93177" y="4299"/>
                      <a:pt x="94771" y="5257"/>
                    </a:cubicBezTo>
                    <a:cubicBezTo>
                      <a:pt x="95141" y="5480"/>
                      <a:pt x="95126" y="6058"/>
                      <a:pt x="95271" y="6492"/>
                    </a:cubicBezTo>
                    <a:cubicBezTo>
                      <a:pt x="95415" y="6917"/>
                      <a:pt x="95539" y="7369"/>
                      <a:pt x="95653" y="7835"/>
                    </a:cubicBezTo>
                    <a:cubicBezTo>
                      <a:pt x="95767" y="8296"/>
                      <a:pt x="95874" y="8781"/>
                      <a:pt x="95978" y="9277"/>
                    </a:cubicBezTo>
                    <a:cubicBezTo>
                      <a:pt x="96084" y="9774"/>
                      <a:pt x="96191" y="10281"/>
                      <a:pt x="96307" y="10803"/>
                    </a:cubicBezTo>
                    <a:cubicBezTo>
                      <a:pt x="96426" y="11326"/>
                      <a:pt x="96535" y="11876"/>
                      <a:pt x="96665" y="12436"/>
                    </a:cubicBezTo>
                    <a:cubicBezTo>
                      <a:pt x="96789" y="13001"/>
                      <a:pt x="96936" y="13572"/>
                      <a:pt x="97124" y="14147"/>
                    </a:cubicBezTo>
                    <a:cubicBezTo>
                      <a:pt x="97309" y="14722"/>
                      <a:pt x="97534" y="15298"/>
                      <a:pt x="97833" y="15858"/>
                    </a:cubicBezTo>
                    <a:cubicBezTo>
                      <a:pt x="98130" y="16418"/>
                      <a:pt x="98492" y="16968"/>
                      <a:pt x="98951" y="17488"/>
                    </a:cubicBezTo>
                    <a:cubicBezTo>
                      <a:pt x="99359" y="17957"/>
                      <a:pt x="100183" y="17990"/>
                      <a:pt x="100809" y="17919"/>
                    </a:cubicBezTo>
                    <a:cubicBezTo>
                      <a:pt x="101438" y="17843"/>
                      <a:pt x="102072" y="17683"/>
                      <a:pt x="102708" y="17458"/>
                    </a:cubicBezTo>
                    <a:cubicBezTo>
                      <a:pt x="103988" y="17001"/>
                      <a:pt x="105283" y="16256"/>
                      <a:pt x="106596" y="15333"/>
                    </a:cubicBezTo>
                    <a:cubicBezTo>
                      <a:pt x="112285" y="11326"/>
                      <a:pt x="117271" y="6162"/>
                      <a:pt x="123131" y="2220"/>
                    </a:cubicBezTo>
                    <a:cubicBezTo>
                      <a:pt x="124404" y="1364"/>
                      <a:pt x="125552" y="778"/>
                      <a:pt x="126855" y="504"/>
                    </a:cubicBezTo>
                    <a:cubicBezTo>
                      <a:pt x="129278" y="0"/>
                      <a:pt x="130678" y="291"/>
                      <a:pt x="131481" y="1455"/>
                    </a:cubicBezTo>
                    <a:lnTo>
                      <a:pt x="131674" y="5457"/>
                    </a:lnTo>
                    <a:lnTo>
                      <a:pt x="124632" y="12388"/>
                    </a:lnTo>
                    <a:cubicBezTo>
                      <a:pt x="123213" y="13779"/>
                      <a:pt x="123071" y="15057"/>
                      <a:pt x="123529" y="17131"/>
                    </a:cubicBezTo>
                    <a:cubicBezTo>
                      <a:pt x="123699" y="17914"/>
                      <a:pt x="129496" y="21217"/>
                      <a:pt x="130665" y="21716"/>
                    </a:cubicBezTo>
                    <a:cubicBezTo>
                      <a:pt x="131862" y="22228"/>
                      <a:pt x="133111" y="22641"/>
                      <a:pt x="134394" y="22973"/>
                    </a:cubicBezTo>
                    <a:cubicBezTo>
                      <a:pt x="135674" y="23308"/>
                      <a:pt x="136995" y="23562"/>
                      <a:pt x="138338" y="23749"/>
                    </a:cubicBezTo>
                    <a:cubicBezTo>
                      <a:pt x="139687" y="23944"/>
                      <a:pt x="141058" y="24063"/>
                      <a:pt x="142447" y="24139"/>
                    </a:cubicBezTo>
                    <a:cubicBezTo>
                      <a:pt x="143834" y="24221"/>
                      <a:pt x="145238" y="24254"/>
                      <a:pt x="146642" y="24274"/>
                    </a:cubicBezTo>
                    <a:cubicBezTo>
                      <a:pt x="148049" y="24292"/>
                      <a:pt x="149461" y="24292"/>
                      <a:pt x="150860" y="24302"/>
                    </a:cubicBezTo>
                    <a:lnTo>
                      <a:pt x="154929" y="24068"/>
                    </a:lnTo>
                    <a:lnTo>
                      <a:pt x="156541" y="28279"/>
                    </a:lnTo>
                    <a:cubicBezTo>
                      <a:pt x="156587" y="28401"/>
                      <a:pt x="154807" y="29285"/>
                      <a:pt x="154632" y="29377"/>
                    </a:cubicBezTo>
                    <a:cubicBezTo>
                      <a:pt x="153773" y="29830"/>
                      <a:pt x="152899" y="30236"/>
                      <a:pt x="152014" y="30596"/>
                    </a:cubicBezTo>
                    <a:cubicBezTo>
                      <a:pt x="151127" y="30953"/>
                      <a:pt x="150232" y="31262"/>
                      <a:pt x="149332" y="31524"/>
                    </a:cubicBezTo>
                    <a:cubicBezTo>
                      <a:pt x="148427" y="31790"/>
                      <a:pt x="147517" y="32005"/>
                      <a:pt x="146609" y="32167"/>
                    </a:cubicBezTo>
                    <a:cubicBezTo>
                      <a:pt x="145699" y="32335"/>
                      <a:pt x="144787" y="32459"/>
                      <a:pt x="143874" y="32535"/>
                    </a:cubicBezTo>
                    <a:cubicBezTo>
                      <a:pt x="142962" y="32614"/>
                      <a:pt x="142049" y="32644"/>
                      <a:pt x="141149" y="32626"/>
                    </a:cubicBezTo>
                    <a:cubicBezTo>
                      <a:pt x="140244" y="32603"/>
                      <a:pt x="139350" y="32527"/>
                      <a:pt x="138467" y="32396"/>
                    </a:cubicBezTo>
                    <a:cubicBezTo>
                      <a:pt x="137585" y="32259"/>
                      <a:pt x="136718" y="32066"/>
                      <a:pt x="135869" y="31813"/>
                    </a:cubicBezTo>
                    <a:cubicBezTo>
                      <a:pt x="135608" y="31731"/>
                      <a:pt x="135451" y="31460"/>
                      <a:pt x="135286" y="31252"/>
                    </a:cubicBezTo>
                    <a:cubicBezTo>
                      <a:pt x="132234" y="27407"/>
                      <a:pt x="123289" y="22177"/>
                      <a:pt x="118120" y="22175"/>
                    </a:cubicBezTo>
                    <a:cubicBezTo>
                      <a:pt x="117032" y="22175"/>
                      <a:pt x="123796" y="12940"/>
                      <a:pt x="121276" y="9850"/>
                    </a:cubicBezTo>
                    <a:cubicBezTo>
                      <a:pt x="121020" y="9536"/>
                      <a:pt x="120171" y="9123"/>
                      <a:pt x="119623" y="9052"/>
                    </a:cubicBezTo>
                    <a:cubicBezTo>
                      <a:pt x="117423" y="8763"/>
                      <a:pt x="110807" y="14651"/>
                      <a:pt x="109686" y="16038"/>
                    </a:cubicBezTo>
                    <a:cubicBezTo>
                      <a:pt x="108607" y="17374"/>
                      <a:pt x="108508" y="18479"/>
                      <a:pt x="107524" y="20081"/>
                    </a:cubicBezTo>
                    <a:cubicBezTo>
                      <a:pt x="106579" y="21617"/>
                      <a:pt x="105233" y="24852"/>
                      <a:pt x="104049" y="26134"/>
                    </a:cubicBezTo>
                    <a:cubicBezTo>
                      <a:pt x="102715" y="27582"/>
                      <a:pt x="101390" y="28573"/>
                      <a:pt x="100064" y="29442"/>
                    </a:cubicBezTo>
                    <a:cubicBezTo>
                      <a:pt x="98269" y="30236"/>
                      <a:pt x="95793" y="26816"/>
                      <a:pt x="93428" y="23143"/>
                    </a:cubicBezTo>
                    <a:cubicBezTo>
                      <a:pt x="91063" y="19470"/>
                      <a:pt x="89136" y="15326"/>
                      <a:pt x="87788" y="14669"/>
                    </a:cubicBezTo>
                    <a:cubicBezTo>
                      <a:pt x="86153" y="13868"/>
                      <a:pt x="78936" y="15072"/>
                      <a:pt x="76943" y="15298"/>
                    </a:cubicBezTo>
                    <a:cubicBezTo>
                      <a:pt x="74695" y="15551"/>
                      <a:pt x="75985" y="23564"/>
                      <a:pt x="73798" y="27673"/>
                    </a:cubicBezTo>
                    <a:cubicBezTo>
                      <a:pt x="70431" y="33990"/>
                      <a:pt x="64920" y="34036"/>
                      <a:pt x="59498" y="32958"/>
                    </a:cubicBezTo>
                    <a:cubicBezTo>
                      <a:pt x="52801" y="31630"/>
                      <a:pt x="45300" y="24129"/>
                      <a:pt x="41592" y="22837"/>
                    </a:cubicBezTo>
                    <a:cubicBezTo>
                      <a:pt x="40048" y="22299"/>
                      <a:pt x="36099" y="24205"/>
                      <a:pt x="34644" y="25034"/>
                    </a:cubicBezTo>
                    <a:cubicBezTo>
                      <a:pt x="33678" y="25587"/>
                      <a:pt x="32634" y="26302"/>
                      <a:pt x="31792" y="27556"/>
                    </a:cubicBezTo>
                    <a:cubicBezTo>
                      <a:pt x="30953" y="28814"/>
                      <a:pt x="30218" y="30396"/>
                      <a:pt x="29589" y="32038"/>
                    </a:cubicBezTo>
                    <a:cubicBezTo>
                      <a:pt x="28963" y="33683"/>
                      <a:pt x="28441" y="35389"/>
                      <a:pt x="28020" y="36890"/>
                    </a:cubicBezTo>
                    <a:cubicBezTo>
                      <a:pt x="27604" y="38388"/>
                      <a:pt x="27290" y="39681"/>
                      <a:pt x="27077" y="40505"/>
                    </a:cubicBezTo>
                    <a:cubicBezTo>
                      <a:pt x="26806" y="41569"/>
                      <a:pt x="26015" y="42403"/>
                      <a:pt x="25194" y="43019"/>
                    </a:cubicBezTo>
                    <a:cubicBezTo>
                      <a:pt x="24370" y="43638"/>
                      <a:pt x="21739" y="44069"/>
                      <a:pt x="20755" y="44297"/>
                    </a:cubicBezTo>
                    <a:cubicBezTo>
                      <a:pt x="18786" y="44746"/>
                      <a:pt x="19305" y="44890"/>
                      <a:pt x="16737" y="42796"/>
                    </a:cubicBezTo>
                    <a:cubicBezTo>
                      <a:pt x="12012" y="38931"/>
                      <a:pt x="5287" y="31039"/>
                      <a:pt x="1487" y="25229"/>
                    </a:cubicBezTo>
                    <a:cubicBezTo>
                      <a:pt x="1140" y="24697"/>
                      <a:pt x="1181" y="23772"/>
                      <a:pt x="1128" y="22799"/>
                    </a:cubicBezTo>
                    <a:cubicBezTo>
                      <a:pt x="1046" y="21156"/>
                      <a:pt x="803" y="16416"/>
                      <a:pt x="545" y="12208"/>
                    </a:cubicBezTo>
                    <a:cubicBezTo>
                      <a:pt x="283" y="8005"/>
                      <a:pt x="0" y="4329"/>
                      <a:pt x="413" y="4233"/>
                    </a:cubicBezTo>
                    <a:lnTo>
                      <a:pt x="413" y="4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7608802" y="197666"/>
                <a:ext cx="1042582" cy="255096"/>
              </a:xfrm>
              <a:custGeom>
                <a:gdLst>
                  <a:gd name="T0" fmla="*/ 112389 w 321000"/>
                  <a:gd name="T1" fmla="*/ 57038 h 78103"/>
                  <a:gd name="T2" fmla="*/ 71213 w 321000"/>
                  <a:gd name="T3" fmla="*/ 46787 h 78103"/>
                  <a:gd name="T4" fmla="*/ 65692 w 321000"/>
                  <a:gd name="T5" fmla="*/ 31081 h 78103"/>
                  <a:gd name="T6" fmla="*/ 75497 w 321000"/>
                  <a:gd name="T7" fmla="*/ 27430 h 78103"/>
                  <a:gd name="T8" fmla="*/ 85682 w 321000"/>
                  <a:gd name="T9" fmla="*/ 24464 h 78103"/>
                  <a:gd name="T10" fmla="*/ 96148 w 321000"/>
                  <a:gd name="T11" fmla="*/ 22056 h 78103"/>
                  <a:gd name="T12" fmla="*/ 106795 w 321000"/>
                  <a:gd name="T13" fmla="*/ 20056 h 78103"/>
                  <a:gd name="T14" fmla="*/ 117512 w 321000"/>
                  <a:gd name="T15" fmla="*/ 18305 h 78103"/>
                  <a:gd name="T16" fmla="*/ 128210 w 321000"/>
                  <a:gd name="T17" fmla="*/ 16710 h 78103"/>
                  <a:gd name="T18" fmla="*/ 138793 w 321000"/>
                  <a:gd name="T19" fmla="*/ 15202 h 78103"/>
                  <a:gd name="T20" fmla="*/ 157244 w 321000"/>
                  <a:gd name="T21" fmla="*/ 12469 h 78103"/>
                  <a:gd name="T22" fmla="*/ 157640 w 321000"/>
                  <a:gd name="T23" fmla="*/ 7542 h 78103"/>
                  <a:gd name="T24" fmla="*/ 175893 w 321000"/>
                  <a:gd name="T25" fmla="*/ 1151 h 78103"/>
                  <a:gd name="T26" fmla="*/ 211726 w 321000"/>
                  <a:gd name="T27" fmla="*/ 7899 h 78103"/>
                  <a:gd name="T28" fmla="*/ 319654 w 321000"/>
                  <a:gd name="T29" fmla="*/ 2348 h 78103"/>
                  <a:gd name="T30" fmla="*/ 320932 w 321000"/>
                  <a:gd name="T31" fmla="*/ 2591 h 78103"/>
                  <a:gd name="T32" fmla="*/ 320351 w 321000"/>
                  <a:gd name="T33" fmla="*/ 4343 h 78103"/>
                  <a:gd name="T34" fmla="*/ 306049 w 321000"/>
                  <a:gd name="T35" fmla="*/ 5108 h 78103"/>
                  <a:gd name="T36" fmla="*/ 132281 w 321000"/>
                  <a:gd name="T37" fmla="*/ 22784 h 78103"/>
                  <a:gd name="T38" fmla="*/ 132742 w 321000"/>
                  <a:gd name="T39" fmla="*/ 50450 h 78103"/>
                  <a:gd name="T40" fmla="*/ 147541 w 321000"/>
                  <a:gd name="T41" fmla="*/ 60891 h 78103"/>
                  <a:gd name="T42" fmla="*/ 131878 w 321000"/>
                  <a:gd name="T43" fmla="*/ 66995 h 78103"/>
                  <a:gd name="T44" fmla="*/ 109697 w 321000"/>
                  <a:gd name="T45" fmla="*/ 68478 h 78103"/>
                  <a:gd name="T46" fmla="*/ 65882 w 321000"/>
                  <a:gd name="T47" fmla="*/ 70729 h 78103"/>
                  <a:gd name="T48" fmla="*/ 51664 w 321000"/>
                  <a:gd name="T49" fmla="*/ 72442 h 78103"/>
                  <a:gd name="T50" fmla="*/ 3907 w 321000"/>
                  <a:gd name="T51" fmla="*/ 51968 h 78103"/>
                  <a:gd name="T52" fmla="*/ 11750 w 321000"/>
                  <a:gd name="T53" fmla="*/ 12147 h 78103"/>
                  <a:gd name="T54" fmla="*/ 28558 w 321000"/>
                  <a:gd name="T55" fmla="*/ 40751 h 78103"/>
                  <a:gd name="T56" fmla="*/ 26928 w 321000"/>
                  <a:gd name="T57" fmla="*/ 45920 h 78103"/>
                  <a:gd name="T58" fmla="*/ 24378 w 321000"/>
                  <a:gd name="T59" fmla="*/ 52627 h 78103"/>
                  <a:gd name="T60" fmla="*/ 24624 w 321000"/>
                  <a:gd name="T61" fmla="*/ 58625 h 78103"/>
                  <a:gd name="T62" fmla="*/ 30690 w 321000"/>
                  <a:gd name="T63" fmla="*/ 62490 h 78103"/>
                  <a:gd name="T64" fmla="*/ 86442 w 321000"/>
                  <a:gd name="T65" fmla="*/ 64921 h 78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000" h="78103">
                    <a:moveTo>
                      <a:pt x="86442" y="64921"/>
                    </a:moveTo>
                    <a:cubicBezTo>
                      <a:pt x="90252" y="65030"/>
                      <a:pt x="116531" y="65200"/>
                      <a:pt x="112389" y="57038"/>
                    </a:cubicBezTo>
                    <a:cubicBezTo>
                      <a:pt x="111801" y="55882"/>
                      <a:pt x="107941" y="54746"/>
                      <a:pt x="106800" y="54546"/>
                    </a:cubicBezTo>
                    <a:cubicBezTo>
                      <a:pt x="83046" y="50315"/>
                      <a:pt x="83172" y="49600"/>
                      <a:pt x="71213" y="46787"/>
                    </a:cubicBezTo>
                    <a:cubicBezTo>
                      <a:pt x="63829" y="45048"/>
                      <a:pt x="51433" y="39975"/>
                      <a:pt x="60967" y="33205"/>
                    </a:cubicBezTo>
                    <a:cubicBezTo>
                      <a:pt x="62371" y="32209"/>
                      <a:pt x="64097" y="31755"/>
                      <a:pt x="65692" y="31081"/>
                    </a:cubicBezTo>
                    <a:cubicBezTo>
                      <a:pt x="67291" y="30406"/>
                      <a:pt x="68909" y="29767"/>
                      <a:pt x="70539" y="29162"/>
                    </a:cubicBezTo>
                    <a:cubicBezTo>
                      <a:pt x="72176" y="28551"/>
                      <a:pt x="73826" y="27975"/>
                      <a:pt x="75497" y="27430"/>
                    </a:cubicBezTo>
                    <a:cubicBezTo>
                      <a:pt x="77167" y="26880"/>
                      <a:pt x="78848" y="26363"/>
                      <a:pt x="80549" y="25869"/>
                    </a:cubicBezTo>
                    <a:cubicBezTo>
                      <a:pt x="82245" y="25377"/>
                      <a:pt x="83956" y="24913"/>
                      <a:pt x="85682" y="24464"/>
                    </a:cubicBezTo>
                    <a:cubicBezTo>
                      <a:pt x="87406" y="24021"/>
                      <a:pt x="89142" y="23603"/>
                      <a:pt x="90886" y="23200"/>
                    </a:cubicBezTo>
                    <a:cubicBezTo>
                      <a:pt x="92630" y="22799"/>
                      <a:pt x="94387" y="22421"/>
                      <a:pt x="96148" y="22056"/>
                    </a:cubicBezTo>
                    <a:cubicBezTo>
                      <a:pt x="97910" y="21694"/>
                      <a:pt x="99682" y="21349"/>
                      <a:pt x="101457" y="21014"/>
                    </a:cubicBezTo>
                    <a:cubicBezTo>
                      <a:pt x="103233" y="20685"/>
                      <a:pt x="105013" y="20368"/>
                      <a:pt x="106795" y="20056"/>
                    </a:cubicBezTo>
                    <a:cubicBezTo>
                      <a:pt x="108580" y="19747"/>
                      <a:pt x="110364" y="19448"/>
                      <a:pt x="112151" y="19156"/>
                    </a:cubicBezTo>
                    <a:cubicBezTo>
                      <a:pt x="113938" y="18865"/>
                      <a:pt x="115725" y="18581"/>
                      <a:pt x="117512" y="18305"/>
                    </a:cubicBezTo>
                    <a:cubicBezTo>
                      <a:pt x="119300" y="18028"/>
                      <a:pt x="121087" y="17755"/>
                      <a:pt x="122871" y="17494"/>
                    </a:cubicBezTo>
                    <a:cubicBezTo>
                      <a:pt x="124653" y="17225"/>
                      <a:pt x="126433" y="16969"/>
                      <a:pt x="128210" y="16710"/>
                    </a:cubicBezTo>
                    <a:cubicBezTo>
                      <a:pt x="129984" y="16452"/>
                      <a:pt x="131758" y="16198"/>
                      <a:pt x="133523" y="15950"/>
                    </a:cubicBezTo>
                    <a:cubicBezTo>
                      <a:pt x="135287" y="15699"/>
                      <a:pt x="137044" y="15450"/>
                      <a:pt x="138793" y="15202"/>
                    </a:cubicBezTo>
                    <a:cubicBezTo>
                      <a:pt x="140542" y="14954"/>
                      <a:pt x="142283" y="14715"/>
                      <a:pt x="144015" y="14457"/>
                    </a:cubicBezTo>
                    <a:lnTo>
                      <a:pt x="157244" y="12469"/>
                    </a:lnTo>
                    <a:cubicBezTo>
                      <a:pt x="158033" y="12353"/>
                      <a:pt x="157429" y="9382"/>
                      <a:pt x="157564" y="8429"/>
                    </a:cubicBezTo>
                    <a:cubicBezTo>
                      <a:pt x="157609" y="8084"/>
                      <a:pt x="157602" y="7790"/>
                      <a:pt x="157640" y="7542"/>
                    </a:cubicBezTo>
                    <a:cubicBezTo>
                      <a:pt x="157678" y="7301"/>
                      <a:pt x="157766" y="7108"/>
                      <a:pt x="158012" y="6971"/>
                    </a:cubicBezTo>
                    <a:cubicBezTo>
                      <a:pt x="164334" y="3552"/>
                      <a:pt x="167992" y="0"/>
                      <a:pt x="175893" y="1151"/>
                    </a:cubicBezTo>
                    <a:cubicBezTo>
                      <a:pt x="176727" y="6903"/>
                      <a:pt x="176512" y="10761"/>
                      <a:pt x="177244" y="10700"/>
                    </a:cubicBezTo>
                    <a:lnTo>
                      <a:pt x="211726" y="7899"/>
                    </a:lnTo>
                    <a:cubicBezTo>
                      <a:pt x="242794" y="5377"/>
                      <a:pt x="274417" y="3653"/>
                      <a:pt x="305020" y="2307"/>
                    </a:cubicBezTo>
                    <a:cubicBezTo>
                      <a:pt x="310295" y="2074"/>
                      <a:pt x="314478" y="1993"/>
                      <a:pt x="319654" y="2348"/>
                    </a:cubicBezTo>
                    <a:cubicBezTo>
                      <a:pt x="319735" y="2353"/>
                      <a:pt x="320042" y="2378"/>
                      <a:pt x="320333" y="2411"/>
                    </a:cubicBezTo>
                    <a:cubicBezTo>
                      <a:pt x="320625" y="2441"/>
                      <a:pt x="320904" y="2485"/>
                      <a:pt x="320932" y="2591"/>
                    </a:cubicBezTo>
                    <a:cubicBezTo>
                      <a:pt x="321000" y="2908"/>
                      <a:pt x="320995" y="4135"/>
                      <a:pt x="320947" y="4218"/>
                    </a:cubicBezTo>
                    <a:cubicBezTo>
                      <a:pt x="320866" y="4340"/>
                      <a:pt x="320655" y="4312"/>
                      <a:pt x="320351" y="4343"/>
                    </a:cubicBezTo>
                    <a:cubicBezTo>
                      <a:pt x="320050" y="4370"/>
                      <a:pt x="319621" y="4411"/>
                      <a:pt x="319190" y="4454"/>
                    </a:cubicBezTo>
                    <a:cubicBezTo>
                      <a:pt x="314858" y="4872"/>
                      <a:pt x="310397" y="4938"/>
                      <a:pt x="306049" y="5108"/>
                    </a:cubicBezTo>
                    <a:cubicBezTo>
                      <a:pt x="264135" y="6774"/>
                      <a:pt x="220502" y="10368"/>
                      <a:pt x="179602" y="15283"/>
                    </a:cubicBezTo>
                    <a:cubicBezTo>
                      <a:pt x="163754" y="17184"/>
                      <a:pt x="147873" y="19309"/>
                      <a:pt x="132281" y="22784"/>
                    </a:cubicBezTo>
                    <a:cubicBezTo>
                      <a:pt x="126975" y="23965"/>
                      <a:pt x="103228" y="28074"/>
                      <a:pt x="101609" y="35420"/>
                    </a:cubicBezTo>
                    <a:cubicBezTo>
                      <a:pt x="99690" y="44125"/>
                      <a:pt x="126783" y="49618"/>
                      <a:pt x="132742" y="50450"/>
                    </a:cubicBezTo>
                    <a:cubicBezTo>
                      <a:pt x="136927" y="51033"/>
                      <a:pt x="141201" y="52161"/>
                      <a:pt x="145259" y="54308"/>
                    </a:cubicBezTo>
                    <a:cubicBezTo>
                      <a:pt x="147313" y="55395"/>
                      <a:pt x="148770" y="58746"/>
                      <a:pt x="147541" y="60891"/>
                    </a:cubicBezTo>
                    <a:cubicBezTo>
                      <a:pt x="146544" y="62627"/>
                      <a:pt x="144108" y="63943"/>
                      <a:pt x="141183" y="64929"/>
                    </a:cubicBezTo>
                    <a:cubicBezTo>
                      <a:pt x="138258" y="65912"/>
                      <a:pt x="134838" y="66571"/>
                      <a:pt x="131878" y="66995"/>
                    </a:cubicBezTo>
                    <a:cubicBezTo>
                      <a:pt x="128922" y="67423"/>
                      <a:pt x="126415" y="67616"/>
                      <a:pt x="125320" y="67674"/>
                    </a:cubicBezTo>
                    <a:cubicBezTo>
                      <a:pt x="117112" y="68110"/>
                      <a:pt x="116070" y="68326"/>
                      <a:pt x="109697" y="68478"/>
                    </a:cubicBezTo>
                    <a:cubicBezTo>
                      <a:pt x="104998" y="68589"/>
                      <a:pt x="100181" y="68756"/>
                      <a:pt x="95307" y="68977"/>
                    </a:cubicBezTo>
                    <a:cubicBezTo>
                      <a:pt x="85512" y="69421"/>
                      <a:pt x="75667" y="69991"/>
                      <a:pt x="65882" y="70729"/>
                    </a:cubicBezTo>
                    <a:cubicBezTo>
                      <a:pt x="63456" y="70909"/>
                      <a:pt x="61051" y="71124"/>
                      <a:pt x="58675" y="71400"/>
                    </a:cubicBezTo>
                    <a:cubicBezTo>
                      <a:pt x="56303" y="71677"/>
                      <a:pt x="53958" y="72016"/>
                      <a:pt x="51664" y="72442"/>
                    </a:cubicBezTo>
                    <a:cubicBezTo>
                      <a:pt x="36911" y="75187"/>
                      <a:pt x="36396" y="78103"/>
                      <a:pt x="33588" y="76080"/>
                    </a:cubicBezTo>
                    <a:cubicBezTo>
                      <a:pt x="22936" y="68409"/>
                      <a:pt x="12992" y="60391"/>
                      <a:pt x="3907" y="51968"/>
                    </a:cubicBezTo>
                    <a:lnTo>
                      <a:pt x="0" y="24089"/>
                    </a:lnTo>
                    <a:cubicBezTo>
                      <a:pt x="3585" y="19377"/>
                      <a:pt x="7402" y="15684"/>
                      <a:pt x="11750" y="12147"/>
                    </a:cubicBezTo>
                    <a:cubicBezTo>
                      <a:pt x="14066" y="11433"/>
                      <a:pt x="17182" y="10997"/>
                      <a:pt x="20662" y="10682"/>
                    </a:cubicBezTo>
                    <a:lnTo>
                      <a:pt x="28558" y="40751"/>
                    </a:lnTo>
                    <a:cubicBezTo>
                      <a:pt x="28781" y="41664"/>
                      <a:pt x="28743" y="41646"/>
                      <a:pt x="28328" y="42683"/>
                    </a:cubicBezTo>
                    <a:cubicBezTo>
                      <a:pt x="27909" y="43724"/>
                      <a:pt x="27423" y="44809"/>
                      <a:pt x="26928" y="45920"/>
                    </a:cubicBezTo>
                    <a:cubicBezTo>
                      <a:pt x="26437" y="47030"/>
                      <a:pt x="25935" y="48161"/>
                      <a:pt x="25491" y="49286"/>
                    </a:cubicBezTo>
                    <a:cubicBezTo>
                      <a:pt x="25045" y="50414"/>
                      <a:pt x="24650" y="51534"/>
                      <a:pt x="24378" y="52627"/>
                    </a:cubicBezTo>
                    <a:cubicBezTo>
                      <a:pt x="24105" y="53717"/>
                      <a:pt x="23945" y="54782"/>
                      <a:pt x="23965" y="55791"/>
                    </a:cubicBezTo>
                    <a:cubicBezTo>
                      <a:pt x="23983" y="56802"/>
                      <a:pt x="24181" y="57758"/>
                      <a:pt x="24624" y="58625"/>
                    </a:cubicBezTo>
                    <a:cubicBezTo>
                      <a:pt x="25063" y="59491"/>
                      <a:pt x="25747" y="60267"/>
                      <a:pt x="26736" y="60921"/>
                    </a:cubicBezTo>
                    <a:cubicBezTo>
                      <a:pt x="27729" y="61578"/>
                      <a:pt x="29025" y="62110"/>
                      <a:pt x="30690" y="62490"/>
                    </a:cubicBezTo>
                    <a:cubicBezTo>
                      <a:pt x="47278" y="66255"/>
                      <a:pt x="69423" y="64429"/>
                      <a:pt x="86442" y="64921"/>
                    </a:cubicBezTo>
                    <a:lnTo>
                      <a:pt x="86442" y="649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8707025" y="197362"/>
                <a:ext cx="259961" cy="49560"/>
              </a:xfrm>
              <a:custGeom>
                <a:gdLst>
                  <a:gd name="T0" fmla="*/ 45704 w 79996"/>
                  <a:gd name="T1" fmla="*/ 3536 h 15206"/>
                  <a:gd name="T2" fmla="*/ 239 w 79996"/>
                  <a:gd name="T3" fmla="*/ 3718 h 15206"/>
                  <a:gd name="T4" fmla="*/ 160 w 79996"/>
                  <a:gd name="T5" fmla="*/ 2892 h 15206"/>
                  <a:gd name="T6" fmla="*/ 109 w 79996"/>
                  <a:gd name="T7" fmla="*/ 1848 h 15206"/>
                  <a:gd name="T8" fmla="*/ 7445 w 79996"/>
                  <a:gd name="T9" fmla="*/ 1439 h 15206"/>
                  <a:gd name="T10" fmla="*/ 41456 w 79996"/>
                  <a:gd name="T11" fmla="*/ 68 h 15206"/>
                  <a:gd name="T12" fmla="*/ 52029 w 79996"/>
                  <a:gd name="T13" fmla="*/ 76 h 15206"/>
                  <a:gd name="T14" fmla="*/ 70701 w 79996"/>
                  <a:gd name="T15" fmla="*/ 1863 h 15206"/>
                  <a:gd name="T16" fmla="*/ 79945 w 79996"/>
                  <a:gd name="T17" fmla="*/ 6983 h 15206"/>
                  <a:gd name="T18" fmla="*/ 79580 w 79996"/>
                  <a:gd name="T19" fmla="*/ 8755 h 15206"/>
                  <a:gd name="T20" fmla="*/ 61147 w 79996"/>
                  <a:gd name="T21" fmla="*/ 13305 h 15206"/>
                  <a:gd name="T22" fmla="*/ 45704 w 79996"/>
                  <a:gd name="T23" fmla="*/ 3536 h 15206"/>
                  <a:gd name="T24" fmla="*/ 45704 w 79996"/>
                  <a:gd name="T25" fmla="*/ 3536 h 15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996" h="15206">
                    <a:moveTo>
                      <a:pt x="45704" y="3536"/>
                    </a:moveTo>
                    <a:cubicBezTo>
                      <a:pt x="30604" y="2390"/>
                      <a:pt x="15390" y="3602"/>
                      <a:pt x="239" y="3718"/>
                    </a:cubicBezTo>
                    <a:cubicBezTo>
                      <a:pt x="71" y="3718"/>
                      <a:pt x="190" y="3290"/>
                      <a:pt x="160" y="2892"/>
                    </a:cubicBezTo>
                    <a:cubicBezTo>
                      <a:pt x="132" y="2494"/>
                      <a:pt x="0" y="1863"/>
                      <a:pt x="109" y="1848"/>
                    </a:cubicBezTo>
                    <a:cubicBezTo>
                      <a:pt x="2277" y="1548"/>
                      <a:pt x="4439" y="1650"/>
                      <a:pt x="7445" y="1439"/>
                    </a:cubicBezTo>
                    <a:cubicBezTo>
                      <a:pt x="18779" y="644"/>
                      <a:pt x="30084" y="268"/>
                      <a:pt x="41456" y="68"/>
                    </a:cubicBezTo>
                    <a:cubicBezTo>
                      <a:pt x="44946" y="10"/>
                      <a:pt x="48531" y="0"/>
                      <a:pt x="52029" y="76"/>
                    </a:cubicBezTo>
                    <a:cubicBezTo>
                      <a:pt x="59030" y="230"/>
                      <a:pt x="65712" y="735"/>
                      <a:pt x="70701" y="1863"/>
                    </a:cubicBezTo>
                    <a:cubicBezTo>
                      <a:pt x="75689" y="2991"/>
                      <a:pt x="79720" y="4317"/>
                      <a:pt x="79945" y="6983"/>
                    </a:cubicBezTo>
                    <a:cubicBezTo>
                      <a:pt x="79996" y="7554"/>
                      <a:pt x="79811" y="8228"/>
                      <a:pt x="79580" y="8755"/>
                    </a:cubicBezTo>
                    <a:cubicBezTo>
                      <a:pt x="77819" y="12750"/>
                      <a:pt x="58954" y="15206"/>
                      <a:pt x="61147" y="13305"/>
                    </a:cubicBezTo>
                    <a:cubicBezTo>
                      <a:pt x="70642" y="5047"/>
                      <a:pt x="51316" y="3964"/>
                      <a:pt x="45704" y="3536"/>
                    </a:cubicBezTo>
                    <a:lnTo>
                      <a:pt x="45704" y="3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7598464" y="143241"/>
                <a:ext cx="85742" cy="82701"/>
              </a:xfrm>
              <a:custGeom>
                <a:gdLst>
                  <a:gd name="T0" fmla="*/ 393 w 26456"/>
                  <a:gd name="T1" fmla="*/ 3711 h 25260"/>
                  <a:gd name="T2" fmla="*/ 4580 w 26456"/>
                  <a:gd name="T3" fmla="*/ 1328 h 25260"/>
                  <a:gd name="T4" fmla="*/ 22056 w 26456"/>
                  <a:gd name="T5" fmla="*/ 170 h 25260"/>
                  <a:gd name="T6" fmla="*/ 26456 w 26456"/>
                  <a:gd name="T7" fmla="*/ 6028 h 25260"/>
                  <a:gd name="T8" fmla="*/ 25615 w 26456"/>
                  <a:gd name="T9" fmla="*/ 19458 h 25260"/>
                  <a:gd name="T10" fmla="*/ 16869 w 26456"/>
                  <a:gd name="T11" fmla="*/ 20631 h 25260"/>
                  <a:gd name="T12" fmla="*/ 6912 w 26456"/>
                  <a:gd name="T13" fmla="*/ 24824 h 25260"/>
                  <a:gd name="T14" fmla="*/ 451 w 26456"/>
                  <a:gd name="T15" fmla="*/ 17300 h 25260"/>
                  <a:gd name="T16" fmla="*/ 393 w 26456"/>
                  <a:gd name="T17" fmla="*/ 3711 h 25260"/>
                  <a:gd name="T18" fmla="*/ 393 w 26456"/>
                  <a:gd name="T19" fmla="*/ 3711 h 25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56" h="25260">
                    <a:moveTo>
                      <a:pt x="393" y="3711"/>
                    </a:moveTo>
                    <a:cubicBezTo>
                      <a:pt x="699" y="2304"/>
                      <a:pt x="2821" y="1668"/>
                      <a:pt x="4580" y="1328"/>
                    </a:cubicBezTo>
                    <a:cubicBezTo>
                      <a:pt x="9825" y="301"/>
                      <a:pt x="16489" y="0"/>
                      <a:pt x="22056" y="170"/>
                    </a:cubicBezTo>
                    <a:lnTo>
                      <a:pt x="26456" y="6028"/>
                    </a:lnTo>
                    <a:lnTo>
                      <a:pt x="25615" y="19458"/>
                    </a:lnTo>
                    <a:lnTo>
                      <a:pt x="16869" y="20631"/>
                    </a:lnTo>
                    <a:cubicBezTo>
                      <a:pt x="13024" y="21146"/>
                      <a:pt x="10423" y="22664"/>
                      <a:pt x="6912" y="24824"/>
                    </a:cubicBezTo>
                    <a:cubicBezTo>
                      <a:pt x="6203" y="25260"/>
                      <a:pt x="560" y="19049"/>
                      <a:pt x="451" y="17300"/>
                    </a:cubicBezTo>
                    <a:cubicBezTo>
                      <a:pt x="309" y="15055"/>
                      <a:pt x="0" y="5490"/>
                      <a:pt x="393" y="3711"/>
                    </a:cubicBezTo>
                    <a:lnTo>
                      <a:pt x="393" y="37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8603952" y="135032"/>
                <a:ext cx="138950" cy="204320"/>
              </a:xfrm>
              <a:custGeom>
                <a:gdLst>
                  <a:gd name="T0" fmla="*/ 21865 w 42722"/>
                  <a:gd name="T1" fmla="*/ 27937 h 62566"/>
                  <a:gd name="T2" fmla="*/ 20897 w 42722"/>
                  <a:gd name="T3" fmla="*/ 27625 h 62566"/>
                  <a:gd name="T4" fmla="*/ 20132 w 42722"/>
                  <a:gd name="T5" fmla="*/ 27230 h 62566"/>
                  <a:gd name="T6" fmla="*/ 19194 w 42722"/>
                  <a:gd name="T7" fmla="*/ 26619 h 62566"/>
                  <a:gd name="T8" fmla="*/ 12626 w 42722"/>
                  <a:gd name="T9" fmla="*/ 32616 h 62566"/>
                  <a:gd name="T10" fmla="*/ 17992 w 42722"/>
                  <a:gd name="T11" fmla="*/ 25270 h 62566"/>
                  <a:gd name="T12" fmla="*/ 17622 w 42722"/>
                  <a:gd name="T13" fmla="*/ 24588 h 62566"/>
                  <a:gd name="T14" fmla="*/ 17239 w 42722"/>
                  <a:gd name="T15" fmla="*/ 19617 h 62566"/>
                  <a:gd name="T16" fmla="*/ 0 w 42722"/>
                  <a:gd name="T17" fmla="*/ 8406 h 62566"/>
                  <a:gd name="T18" fmla="*/ 17990 w 42722"/>
                  <a:gd name="T19" fmla="*/ 17909 h 62566"/>
                  <a:gd name="T20" fmla="*/ 20996 w 42722"/>
                  <a:gd name="T21" fmla="*/ 15691 h 62566"/>
                  <a:gd name="T22" fmla="*/ 22479 w 42722"/>
                  <a:gd name="T23" fmla="*/ 15029 h 62566"/>
                  <a:gd name="T24" fmla="*/ 23480 w 42722"/>
                  <a:gd name="T25" fmla="*/ 0 h 62566"/>
                  <a:gd name="T26" fmla="*/ 23942 w 42722"/>
                  <a:gd name="T27" fmla="*/ 15131 h 62566"/>
                  <a:gd name="T28" fmla="*/ 25194 w 42722"/>
                  <a:gd name="T29" fmla="*/ 15455 h 62566"/>
                  <a:gd name="T30" fmla="*/ 26755 w 42722"/>
                  <a:gd name="T31" fmla="*/ 16084 h 62566"/>
                  <a:gd name="T32" fmla="*/ 34347 w 42722"/>
                  <a:gd name="T33" fmla="*/ 9042 h 62566"/>
                  <a:gd name="T34" fmla="*/ 28099 w 42722"/>
                  <a:gd name="T35" fmla="*/ 17164 h 62566"/>
                  <a:gd name="T36" fmla="*/ 29734 w 42722"/>
                  <a:gd name="T37" fmla="*/ 22784 h 62566"/>
                  <a:gd name="T38" fmla="*/ 29270 w 42722"/>
                  <a:gd name="T39" fmla="*/ 24216 h 62566"/>
                  <a:gd name="T40" fmla="*/ 29011 w 42722"/>
                  <a:gd name="T41" fmla="*/ 24900 h 62566"/>
                  <a:gd name="T42" fmla="*/ 42722 w 42722"/>
                  <a:gd name="T43" fmla="*/ 34419 h 62566"/>
                  <a:gd name="T44" fmla="*/ 27744 w 42722"/>
                  <a:gd name="T45" fmla="*/ 26363 h 62566"/>
                  <a:gd name="T46" fmla="*/ 24532 w 42722"/>
                  <a:gd name="T47" fmla="*/ 27937 h 62566"/>
                  <a:gd name="T48" fmla="*/ 22641 w 42722"/>
                  <a:gd name="T49" fmla="*/ 61108 h 62566"/>
                  <a:gd name="T50" fmla="*/ 21865 w 42722"/>
                  <a:gd name="T51" fmla="*/ 27937 h 62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722" h="62566">
                    <a:moveTo>
                      <a:pt x="21865" y="27937"/>
                    </a:moveTo>
                    <a:cubicBezTo>
                      <a:pt x="21863" y="27853"/>
                      <a:pt x="21204" y="27747"/>
                      <a:pt x="20897" y="27625"/>
                    </a:cubicBezTo>
                    <a:cubicBezTo>
                      <a:pt x="20760" y="27569"/>
                      <a:pt x="20415" y="27400"/>
                      <a:pt x="20132" y="27230"/>
                    </a:cubicBezTo>
                    <a:cubicBezTo>
                      <a:pt x="19670" y="26948"/>
                      <a:pt x="19196" y="26421"/>
                      <a:pt x="19194" y="26619"/>
                    </a:cubicBezTo>
                    <a:lnTo>
                      <a:pt x="12626" y="32616"/>
                    </a:lnTo>
                    <a:lnTo>
                      <a:pt x="17992" y="25270"/>
                    </a:lnTo>
                    <a:cubicBezTo>
                      <a:pt x="17754" y="24910"/>
                      <a:pt x="17739" y="24829"/>
                      <a:pt x="17622" y="24588"/>
                    </a:cubicBezTo>
                    <a:cubicBezTo>
                      <a:pt x="16512" y="22317"/>
                      <a:pt x="17249" y="19625"/>
                      <a:pt x="17239" y="19617"/>
                    </a:cubicBezTo>
                    <a:lnTo>
                      <a:pt x="0" y="8406"/>
                    </a:lnTo>
                    <a:lnTo>
                      <a:pt x="17990" y="17909"/>
                    </a:lnTo>
                    <a:cubicBezTo>
                      <a:pt x="18005" y="17917"/>
                      <a:pt x="19265" y="16418"/>
                      <a:pt x="20996" y="15691"/>
                    </a:cubicBezTo>
                    <a:cubicBezTo>
                      <a:pt x="21386" y="15531"/>
                      <a:pt x="22448" y="15475"/>
                      <a:pt x="22479" y="15029"/>
                    </a:cubicBezTo>
                    <a:lnTo>
                      <a:pt x="23480" y="0"/>
                    </a:lnTo>
                    <a:lnTo>
                      <a:pt x="23942" y="15131"/>
                    </a:lnTo>
                    <a:cubicBezTo>
                      <a:pt x="23942" y="15148"/>
                      <a:pt x="24540" y="15245"/>
                      <a:pt x="25194" y="15455"/>
                    </a:cubicBezTo>
                    <a:cubicBezTo>
                      <a:pt x="25845" y="15666"/>
                      <a:pt x="26659" y="16173"/>
                      <a:pt x="26755" y="16084"/>
                    </a:cubicBezTo>
                    <a:lnTo>
                      <a:pt x="34347" y="9042"/>
                    </a:lnTo>
                    <a:lnTo>
                      <a:pt x="28099" y="17164"/>
                    </a:lnTo>
                    <a:cubicBezTo>
                      <a:pt x="27893" y="17425"/>
                      <a:pt x="30261" y="19569"/>
                      <a:pt x="29734" y="22784"/>
                    </a:cubicBezTo>
                    <a:cubicBezTo>
                      <a:pt x="29701" y="22989"/>
                      <a:pt x="29397" y="23939"/>
                      <a:pt x="29270" y="24216"/>
                    </a:cubicBezTo>
                    <a:cubicBezTo>
                      <a:pt x="29148" y="24492"/>
                      <a:pt x="28811" y="24763"/>
                      <a:pt x="29011" y="24900"/>
                    </a:cubicBezTo>
                    <a:lnTo>
                      <a:pt x="42722" y="34419"/>
                    </a:lnTo>
                    <a:lnTo>
                      <a:pt x="27744" y="26363"/>
                    </a:lnTo>
                    <a:cubicBezTo>
                      <a:pt x="26765" y="27400"/>
                      <a:pt x="24915" y="27985"/>
                      <a:pt x="24532" y="27937"/>
                    </a:cubicBezTo>
                    <a:cubicBezTo>
                      <a:pt x="23903" y="27853"/>
                      <a:pt x="22677" y="62566"/>
                      <a:pt x="22641" y="61108"/>
                    </a:cubicBezTo>
                    <a:lnTo>
                      <a:pt x="21865" y="27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</p:grpSp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5D0464B-A9B1-4030-89C2-4753F49356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0493" y="999944"/>
            <a:ext cx="7981507" cy="5358747"/>
          </a:xfrm>
          <a:custGeom>
            <a:gdLst>
              <a:gd name="connsiteX0" fmla="*/ 0 w 19914288"/>
              <a:gd name="connsiteY0" fmla="*/ 0 h 13370360"/>
              <a:gd name="connsiteX1" fmla="*/ 19914288 w 19914288"/>
              <a:gd name="connsiteY1" fmla="*/ 0 h 13370360"/>
              <a:gd name="connsiteX2" fmla="*/ 19914288 w 19914288"/>
              <a:gd name="connsiteY2" fmla="*/ 5371140 h 13370360"/>
              <a:gd name="connsiteX3" fmla="*/ 18761754 w 19914288"/>
              <a:gd name="connsiteY3" fmla="*/ 9485284 h 13370360"/>
              <a:gd name="connsiteX4" fmla="*/ 10984648 w 19914288"/>
              <a:gd name="connsiteY4" fmla="*/ 11538687 h 13370360"/>
              <a:gd name="connsiteX5" fmla="*/ 1429499 w 19914288"/>
              <a:gd name="connsiteY5" fmla="*/ 1983538 h 13370360"/>
              <a:gd name="connsiteX6" fmla="*/ 110310 w 19914288"/>
              <a:gd name="connsiteY6" fmla="*/ 230761 h 133703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4288" h="13370360">
                <a:moveTo>
                  <a:pt x="0" y="0"/>
                </a:moveTo>
                <a:lnTo>
                  <a:pt x="19914288" y="0"/>
                </a:lnTo>
                <a:lnTo>
                  <a:pt x="19914288" y="5371140"/>
                </a:lnTo>
                <a:lnTo>
                  <a:pt x="18761754" y="9485284"/>
                </a:lnTo>
                <a:cubicBezTo>
                  <a:pt x="17570608" y="13710310"/>
                  <a:pt x="14081078" y="14635118"/>
                  <a:pt x="10984648" y="11538687"/>
                </a:cubicBezTo>
                <a:cubicBezTo>
                  <a:pt x="1429499" y="1983538"/>
                  <a:pt x="1429499" y="1983538"/>
                  <a:pt x="1429499" y="1983538"/>
                </a:cubicBezTo>
                <a:cubicBezTo>
                  <a:pt x="848918" y="1402957"/>
                  <a:pt x="410807" y="812956"/>
                  <a:pt x="110310" y="230761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lang="en-US" sz="20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/>
            <a:r>
              <a:rPr lang="ru-RU"/>
              <a:t>Кликни по иконке </a:t>
            </a:r>
          </a:p>
          <a:p>
            <a:pPr/>
            <a:r>
              <a:rPr lang="ru-RU"/>
              <a:t>и выбери рисунок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4962"/>
      </p:ext>
    </p:extLst>
  </p:cSld>
  <p:clrMapOvr>
    <a:masterClrMapping/>
  </p:clrMapOvr>
  <p:transition/>
  <p:timing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9994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0" y="991779"/>
            <a:ext cx="1219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>
          <a:xfrm>
            <a:off x="11738920" y="651831"/>
            <a:ext cx="453081" cy="345989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180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1738920" y="678014"/>
            <a:ext cx="45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fld id="{F15F161A-6D20-452D-8F85-1D3BAE453821}" type="slidenum">
              <a:rPr lang="ru-RU" sz="120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2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2151687" y="20683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ЗАГОЛОВОК СЛАЙДА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2"/>
            <a:ext cx="1967539" cy="999942"/>
            <a:chOff x="0" y="-6123"/>
            <a:chExt cx="1835696" cy="932936"/>
          </a:xfrm>
        </p:grpSpPr>
        <p:sp>
          <p:nvSpPr>
            <p:cNvPr id="26" name="Прямоугольник 25"/>
            <p:cNvSpPr/>
            <p:nvPr userDrawn="1"/>
          </p:nvSpPr>
          <p:spPr>
            <a:xfrm>
              <a:off x="0" y="-6123"/>
              <a:ext cx="1835696" cy="932936"/>
            </a:xfrm>
            <a:prstGeom prst="rect">
              <a:avLst/>
            </a:prstGeom>
            <a:solidFill>
              <a:srgbClr val="FF0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 sz="1800"/>
            </a:p>
          </p:txBody>
        </p:sp>
        <p:grpSp>
          <p:nvGrpSpPr>
            <p:cNvPr id="27" name="Группа 26"/>
            <p:cNvGrpSpPr/>
            <p:nvPr userDrawn="1"/>
          </p:nvGrpSpPr>
          <p:grpSpPr>
            <a:xfrm>
              <a:off x="160366" y="258750"/>
              <a:ext cx="1514634" cy="417164"/>
              <a:chOff x="7598464" y="135032"/>
              <a:chExt cx="1368522" cy="317730"/>
            </a:xfrm>
            <a:solidFill>
              <a:schemeClr val="bg1"/>
            </a:solidFill>
            <a:effectLst/>
          </p:grpSpPr>
          <p:sp>
            <p:nvSpPr>
              <p:cNvPr id="28" name="Freeform 5"/>
              <p:cNvSpPr/>
              <p:nvPr/>
            </p:nvSpPr>
            <p:spPr bwMode="auto">
              <a:xfrm>
                <a:off x="8122340" y="255435"/>
                <a:ext cx="508673" cy="146855"/>
              </a:xfrm>
              <a:custGeom>
                <a:gdLst>
                  <a:gd name="T0" fmla="*/ 18717 w 156587"/>
                  <a:gd name="T1" fmla="*/ 1769 h 44890"/>
                  <a:gd name="T2" fmla="*/ 24892 w 156587"/>
                  <a:gd name="T3" fmla="*/ 22588 h 44890"/>
                  <a:gd name="T4" fmla="*/ 43376 w 156587"/>
                  <a:gd name="T5" fmla="*/ 18662 h 44890"/>
                  <a:gd name="T6" fmla="*/ 60373 w 156587"/>
                  <a:gd name="T7" fmla="*/ 24137 h 44890"/>
                  <a:gd name="T8" fmla="*/ 51759 w 156587"/>
                  <a:gd name="T9" fmla="*/ 16119 h 44890"/>
                  <a:gd name="T10" fmla="*/ 57851 w 156587"/>
                  <a:gd name="T11" fmla="*/ 6961 h 44890"/>
                  <a:gd name="T12" fmla="*/ 79678 w 156587"/>
                  <a:gd name="T13" fmla="*/ 11250 h 44890"/>
                  <a:gd name="T14" fmla="*/ 89724 w 156587"/>
                  <a:gd name="T15" fmla="*/ 3219 h 44890"/>
                  <a:gd name="T16" fmla="*/ 95271 w 156587"/>
                  <a:gd name="T17" fmla="*/ 6492 h 44890"/>
                  <a:gd name="T18" fmla="*/ 95978 w 156587"/>
                  <a:gd name="T19" fmla="*/ 9277 h 44890"/>
                  <a:gd name="T20" fmla="*/ 96665 w 156587"/>
                  <a:gd name="T21" fmla="*/ 12436 h 44890"/>
                  <a:gd name="T22" fmla="*/ 97833 w 156587"/>
                  <a:gd name="T23" fmla="*/ 15858 h 44890"/>
                  <a:gd name="T24" fmla="*/ 100809 w 156587"/>
                  <a:gd name="T25" fmla="*/ 17919 h 44890"/>
                  <a:gd name="T26" fmla="*/ 106596 w 156587"/>
                  <a:gd name="T27" fmla="*/ 15333 h 44890"/>
                  <a:gd name="T28" fmla="*/ 126855 w 156587"/>
                  <a:gd name="T29" fmla="*/ 504 h 44890"/>
                  <a:gd name="T30" fmla="*/ 131674 w 156587"/>
                  <a:gd name="T31" fmla="*/ 5457 h 44890"/>
                  <a:gd name="T32" fmla="*/ 123529 w 156587"/>
                  <a:gd name="T33" fmla="*/ 17131 h 44890"/>
                  <a:gd name="T34" fmla="*/ 134394 w 156587"/>
                  <a:gd name="T35" fmla="*/ 22973 h 44890"/>
                  <a:gd name="T36" fmla="*/ 142447 w 156587"/>
                  <a:gd name="T37" fmla="*/ 24139 h 44890"/>
                  <a:gd name="T38" fmla="*/ 150860 w 156587"/>
                  <a:gd name="T39" fmla="*/ 24302 h 44890"/>
                  <a:gd name="T40" fmla="*/ 156541 w 156587"/>
                  <a:gd name="T41" fmla="*/ 28279 h 44890"/>
                  <a:gd name="T42" fmla="*/ 152014 w 156587"/>
                  <a:gd name="T43" fmla="*/ 30596 h 44890"/>
                  <a:gd name="T44" fmla="*/ 146609 w 156587"/>
                  <a:gd name="T45" fmla="*/ 32167 h 44890"/>
                  <a:gd name="T46" fmla="*/ 141149 w 156587"/>
                  <a:gd name="T47" fmla="*/ 32626 h 44890"/>
                  <a:gd name="T48" fmla="*/ 135869 w 156587"/>
                  <a:gd name="T49" fmla="*/ 31813 h 44890"/>
                  <a:gd name="T50" fmla="*/ 118120 w 156587"/>
                  <a:gd name="T51" fmla="*/ 22175 h 44890"/>
                  <a:gd name="T52" fmla="*/ 119623 w 156587"/>
                  <a:gd name="T53" fmla="*/ 9052 h 44890"/>
                  <a:gd name="T54" fmla="*/ 107524 w 156587"/>
                  <a:gd name="T55" fmla="*/ 20081 h 44890"/>
                  <a:gd name="T56" fmla="*/ 100064 w 156587"/>
                  <a:gd name="T57" fmla="*/ 29442 h 44890"/>
                  <a:gd name="T58" fmla="*/ 87788 w 156587"/>
                  <a:gd name="T59" fmla="*/ 14669 h 44890"/>
                  <a:gd name="T60" fmla="*/ 73798 w 156587"/>
                  <a:gd name="T61" fmla="*/ 27673 h 44890"/>
                  <a:gd name="T62" fmla="*/ 41592 w 156587"/>
                  <a:gd name="T63" fmla="*/ 22837 h 44890"/>
                  <a:gd name="T64" fmla="*/ 31792 w 156587"/>
                  <a:gd name="T65" fmla="*/ 27556 h 44890"/>
                  <a:gd name="T66" fmla="*/ 28020 w 156587"/>
                  <a:gd name="T67" fmla="*/ 36890 h 44890"/>
                  <a:gd name="T68" fmla="*/ 25194 w 156587"/>
                  <a:gd name="T69" fmla="*/ 43019 h 44890"/>
                  <a:gd name="T70" fmla="*/ 16737 w 156587"/>
                  <a:gd name="T71" fmla="*/ 42796 h 44890"/>
                  <a:gd name="T72" fmla="*/ 1128 w 156587"/>
                  <a:gd name="T73" fmla="*/ 22799 h 44890"/>
                  <a:gd name="T74" fmla="*/ 413 w 156587"/>
                  <a:gd name="T75" fmla="*/ 4233 h 4489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587" h="44890">
                    <a:moveTo>
                      <a:pt x="413" y="4233"/>
                    </a:moveTo>
                    <a:cubicBezTo>
                      <a:pt x="5150" y="3158"/>
                      <a:pt x="13969" y="2423"/>
                      <a:pt x="18717" y="1769"/>
                    </a:cubicBezTo>
                    <a:cubicBezTo>
                      <a:pt x="20076" y="1584"/>
                      <a:pt x="19736" y="14355"/>
                      <a:pt x="20504" y="16991"/>
                    </a:cubicBezTo>
                    <a:cubicBezTo>
                      <a:pt x="21475" y="20337"/>
                      <a:pt x="22996" y="21970"/>
                      <a:pt x="24892" y="22588"/>
                    </a:cubicBezTo>
                    <a:cubicBezTo>
                      <a:pt x="26791" y="23204"/>
                      <a:pt x="29059" y="22783"/>
                      <a:pt x="31544" y="22106"/>
                    </a:cubicBezTo>
                    <a:cubicBezTo>
                      <a:pt x="35726" y="20966"/>
                      <a:pt x="39024" y="19305"/>
                      <a:pt x="43376" y="18662"/>
                    </a:cubicBezTo>
                    <a:cubicBezTo>
                      <a:pt x="46286" y="18228"/>
                      <a:pt x="48951" y="21265"/>
                      <a:pt x="52188" y="23082"/>
                    </a:cubicBezTo>
                    <a:cubicBezTo>
                      <a:pt x="53622" y="23886"/>
                      <a:pt x="58946" y="24857"/>
                      <a:pt x="60373" y="24137"/>
                    </a:cubicBezTo>
                    <a:cubicBezTo>
                      <a:pt x="68391" y="20106"/>
                      <a:pt x="59420" y="16246"/>
                      <a:pt x="55830" y="16314"/>
                    </a:cubicBezTo>
                    <a:cubicBezTo>
                      <a:pt x="54545" y="16337"/>
                      <a:pt x="51929" y="16418"/>
                      <a:pt x="51759" y="16119"/>
                    </a:cubicBezTo>
                    <a:lnTo>
                      <a:pt x="49851" y="12857"/>
                    </a:lnTo>
                    <a:cubicBezTo>
                      <a:pt x="49214" y="11767"/>
                      <a:pt x="56558" y="7219"/>
                      <a:pt x="57851" y="6961"/>
                    </a:cubicBezTo>
                    <a:cubicBezTo>
                      <a:pt x="64266" y="5680"/>
                      <a:pt x="70041" y="10035"/>
                      <a:pt x="75379" y="12205"/>
                    </a:cubicBezTo>
                    <a:cubicBezTo>
                      <a:pt x="76652" y="12720"/>
                      <a:pt x="78862" y="12383"/>
                      <a:pt x="79678" y="11250"/>
                    </a:cubicBezTo>
                    <a:cubicBezTo>
                      <a:pt x="81871" y="8213"/>
                      <a:pt x="79204" y="7275"/>
                      <a:pt x="82213" y="6116"/>
                    </a:cubicBezTo>
                    <a:lnTo>
                      <a:pt x="89724" y="3219"/>
                    </a:lnTo>
                    <a:cubicBezTo>
                      <a:pt x="90883" y="2773"/>
                      <a:pt x="93177" y="4299"/>
                      <a:pt x="94771" y="5257"/>
                    </a:cubicBezTo>
                    <a:cubicBezTo>
                      <a:pt x="95141" y="5480"/>
                      <a:pt x="95126" y="6058"/>
                      <a:pt x="95271" y="6492"/>
                    </a:cubicBezTo>
                    <a:cubicBezTo>
                      <a:pt x="95415" y="6917"/>
                      <a:pt x="95539" y="7369"/>
                      <a:pt x="95653" y="7835"/>
                    </a:cubicBezTo>
                    <a:cubicBezTo>
                      <a:pt x="95767" y="8296"/>
                      <a:pt x="95874" y="8781"/>
                      <a:pt x="95978" y="9277"/>
                    </a:cubicBezTo>
                    <a:cubicBezTo>
                      <a:pt x="96084" y="9774"/>
                      <a:pt x="96191" y="10281"/>
                      <a:pt x="96307" y="10803"/>
                    </a:cubicBezTo>
                    <a:cubicBezTo>
                      <a:pt x="96426" y="11326"/>
                      <a:pt x="96535" y="11876"/>
                      <a:pt x="96665" y="12436"/>
                    </a:cubicBezTo>
                    <a:cubicBezTo>
                      <a:pt x="96789" y="13001"/>
                      <a:pt x="96936" y="13572"/>
                      <a:pt x="97124" y="14147"/>
                    </a:cubicBezTo>
                    <a:cubicBezTo>
                      <a:pt x="97309" y="14722"/>
                      <a:pt x="97534" y="15298"/>
                      <a:pt x="97833" y="15858"/>
                    </a:cubicBezTo>
                    <a:cubicBezTo>
                      <a:pt x="98130" y="16418"/>
                      <a:pt x="98492" y="16968"/>
                      <a:pt x="98951" y="17488"/>
                    </a:cubicBezTo>
                    <a:cubicBezTo>
                      <a:pt x="99359" y="17957"/>
                      <a:pt x="100183" y="17990"/>
                      <a:pt x="100809" y="17919"/>
                    </a:cubicBezTo>
                    <a:cubicBezTo>
                      <a:pt x="101438" y="17843"/>
                      <a:pt x="102072" y="17683"/>
                      <a:pt x="102708" y="17458"/>
                    </a:cubicBezTo>
                    <a:cubicBezTo>
                      <a:pt x="103988" y="17001"/>
                      <a:pt x="105283" y="16256"/>
                      <a:pt x="106596" y="15333"/>
                    </a:cubicBezTo>
                    <a:cubicBezTo>
                      <a:pt x="112285" y="11326"/>
                      <a:pt x="117271" y="6162"/>
                      <a:pt x="123131" y="2220"/>
                    </a:cubicBezTo>
                    <a:cubicBezTo>
                      <a:pt x="124404" y="1364"/>
                      <a:pt x="125552" y="778"/>
                      <a:pt x="126855" y="504"/>
                    </a:cubicBezTo>
                    <a:cubicBezTo>
                      <a:pt x="129278" y="0"/>
                      <a:pt x="130678" y="291"/>
                      <a:pt x="131481" y="1455"/>
                    </a:cubicBezTo>
                    <a:lnTo>
                      <a:pt x="131674" y="5457"/>
                    </a:lnTo>
                    <a:lnTo>
                      <a:pt x="124632" y="12388"/>
                    </a:lnTo>
                    <a:cubicBezTo>
                      <a:pt x="123213" y="13779"/>
                      <a:pt x="123071" y="15057"/>
                      <a:pt x="123529" y="17131"/>
                    </a:cubicBezTo>
                    <a:cubicBezTo>
                      <a:pt x="123699" y="17914"/>
                      <a:pt x="129496" y="21217"/>
                      <a:pt x="130665" y="21716"/>
                    </a:cubicBezTo>
                    <a:cubicBezTo>
                      <a:pt x="131862" y="22228"/>
                      <a:pt x="133111" y="22641"/>
                      <a:pt x="134394" y="22973"/>
                    </a:cubicBezTo>
                    <a:cubicBezTo>
                      <a:pt x="135674" y="23308"/>
                      <a:pt x="136995" y="23562"/>
                      <a:pt x="138338" y="23749"/>
                    </a:cubicBezTo>
                    <a:cubicBezTo>
                      <a:pt x="139687" y="23944"/>
                      <a:pt x="141058" y="24063"/>
                      <a:pt x="142447" y="24139"/>
                    </a:cubicBezTo>
                    <a:cubicBezTo>
                      <a:pt x="143834" y="24221"/>
                      <a:pt x="145238" y="24254"/>
                      <a:pt x="146642" y="24274"/>
                    </a:cubicBezTo>
                    <a:cubicBezTo>
                      <a:pt x="148049" y="24292"/>
                      <a:pt x="149461" y="24292"/>
                      <a:pt x="150860" y="24302"/>
                    </a:cubicBezTo>
                    <a:lnTo>
                      <a:pt x="154929" y="24068"/>
                    </a:lnTo>
                    <a:lnTo>
                      <a:pt x="156541" y="28279"/>
                    </a:lnTo>
                    <a:cubicBezTo>
                      <a:pt x="156587" y="28401"/>
                      <a:pt x="154807" y="29285"/>
                      <a:pt x="154632" y="29377"/>
                    </a:cubicBezTo>
                    <a:cubicBezTo>
                      <a:pt x="153773" y="29830"/>
                      <a:pt x="152899" y="30236"/>
                      <a:pt x="152014" y="30596"/>
                    </a:cubicBezTo>
                    <a:cubicBezTo>
                      <a:pt x="151127" y="30953"/>
                      <a:pt x="150232" y="31262"/>
                      <a:pt x="149332" y="31524"/>
                    </a:cubicBezTo>
                    <a:cubicBezTo>
                      <a:pt x="148427" y="31790"/>
                      <a:pt x="147517" y="32005"/>
                      <a:pt x="146609" y="32167"/>
                    </a:cubicBezTo>
                    <a:cubicBezTo>
                      <a:pt x="145699" y="32335"/>
                      <a:pt x="144787" y="32459"/>
                      <a:pt x="143874" y="32535"/>
                    </a:cubicBezTo>
                    <a:cubicBezTo>
                      <a:pt x="142962" y="32614"/>
                      <a:pt x="142049" y="32644"/>
                      <a:pt x="141149" y="32626"/>
                    </a:cubicBezTo>
                    <a:cubicBezTo>
                      <a:pt x="140244" y="32603"/>
                      <a:pt x="139350" y="32527"/>
                      <a:pt x="138467" y="32396"/>
                    </a:cubicBezTo>
                    <a:cubicBezTo>
                      <a:pt x="137585" y="32259"/>
                      <a:pt x="136718" y="32066"/>
                      <a:pt x="135869" y="31813"/>
                    </a:cubicBezTo>
                    <a:cubicBezTo>
                      <a:pt x="135608" y="31731"/>
                      <a:pt x="135451" y="31460"/>
                      <a:pt x="135286" y="31252"/>
                    </a:cubicBezTo>
                    <a:cubicBezTo>
                      <a:pt x="132234" y="27407"/>
                      <a:pt x="123289" y="22177"/>
                      <a:pt x="118120" y="22175"/>
                    </a:cubicBezTo>
                    <a:cubicBezTo>
                      <a:pt x="117032" y="22175"/>
                      <a:pt x="123796" y="12940"/>
                      <a:pt x="121276" y="9850"/>
                    </a:cubicBezTo>
                    <a:cubicBezTo>
                      <a:pt x="121020" y="9536"/>
                      <a:pt x="120171" y="9123"/>
                      <a:pt x="119623" y="9052"/>
                    </a:cubicBezTo>
                    <a:cubicBezTo>
                      <a:pt x="117423" y="8763"/>
                      <a:pt x="110807" y="14651"/>
                      <a:pt x="109686" y="16038"/>
                    </a:cubicBezTo>
                    <a:cubicBezTo>
                      <a:pt x="108607" y="17374"/>
                      <a:pt x="108508" y="18479"/>
                      <a:pt x="107524" y="20081"/>
                    </a:cubicBezTo>
                    <a:cubicBezTo>
                      <a:pt x="106579" y="21617"/>
                      <a:pt x="105233" y="24852"/>
                      <a:pt x="104049" y="26134"/>
                    </a:cubicBezTo>
                    <a:cubicBezTo>
                      <a:pt x="102715" y="27582"/>
                      <a:pt x="101390" y="28573"/>
                      <a:pt x="100064" y="29442"/>
                    </a:cubicBezTo>
                    <a:cubicBezTo>
                      <a:pt x="98269" y="30236"/>
                      <a:pt x="95793" y="26816"/>
                      <a:pt x="93428" y="23143"/>
                    </a:cubicBezTo>
                    <a:cubicBezTo>
                      <a:pt x="91063" y="19470"/>
                      <a:pt x="89136" y="15326"/>
                      <a:pt x="87788" y="14669"/>
                    </a:cubicBezTo>
                    <a:cubicBezTo>
                      <a:pt x="86153" y="13868"/>
                      <a:pt x="78936" y="15072"/>
                      <a:pt x="76943" y="15298"/>
                    </a:cubicBezTo>
                    <a:cubicBezTo>
                      <a:pt x="74695" y="15551"/>
                      <a:pt x="75985" y="23564"/>
                      <a:pt x="73798" y="27673"/>
                    </a:cubicBezTo>
                    <a:cubicBezTo>
                      <a:pt x="70431" y="33990"/>
                      <a:pt x="64920" y="34036"/>
                      <a:pt x="59498" y="32958"/>
                    </a:cubicBezTo>
                    <a:cubicBezTo>
                      <a:pt x="52801" y="31630"/>
                      <a:pt x="45300" y="24129"/>
                      <a:pt x="41592" y="22837"/>
                    </a:cubicBezTo>
                    <a:cubicBezTo>
                      <a:pt x="40048" y="22299"/>
                      <a:pt x="36099" y="24205"/>
                      <a:pt x="34644" y="25034"/>
                    </a:cubicBezTo>
                    <a:cubicBezTo>
                      <a:pt x="33678" y="25587"/>
                      <a:pt x="32634" y="26302"/>
                      <a:pt x="31792" y="27556"/>
                    </a:cubicBezTo>
                    <a:cubicBezTo>
                      <a:pt x="30953" y="28814"/>
                      <a:pt x="30218" y="30396"/>
                      <a:pt x="29589" y="32038"/>
                    </a:cubicBezTo>
                    <a:cubicBezTo>
                      <a:pt x="28963" y="33683"/>
                      <a:pt x="28441" y="35389"/>
                      <a:pt x="28020" y="36890"/>
                    </a:cubicBezTo>
                    <a:cubicBezTo>
                      <a:pt x="27604" y="38388"/>
                      <a:pt x="27290" y="39681"/>
                      <a:pt x="27077" y="40505"/>
                    </a:cubicBezTo>
                    <a:cubicBezTo>
                      <a:pt x="26806" y="41569"/>
                      <a:pt x="26015" y="42403"/>
                      <a:pt x="25194" y="43019"/>
                    </a:cubicBezTo>
                    <a:cubicBezTo>
                      <a:pt x="24370" y="43638"/>
                      <a:pt x="21739" y="44069"/>
                      <a:pt x="20755" y="44297"/>
                    </a:cubicBezTo>
                    <a:cubicBezTo>
                      <a:pt x="18786" y="44746"/>
                      <a:pt x="19305" y="44890"/>
                      <a:pt x="16737" y="42796"/>
                    </a:cubicBezTo>
                    <a:cubicBezTo>
                      <a:pt x="12012" y="38931"/>
                      <a:pt x="5287" y="31039"/>
                      <a:pt x="1487" y="25229"/>
                    </a:cubicBezTo>
                    <a:cubicBezTo>
                      <a:pt x="1140" y="24697"/>
                      <a:pt x="1181" y="23772"/>
                      <a:pt x="1128" y="22799"/>
                    </a:cubicBezTo>
                    <a:cubicBezTo>
                      <a:pt x="1046" y="21156"/>
                      <a:pt x="803" y="16416"/>
                      <a:pt x="545" y="12208"/>
                    </a:cubicBezTo>
                    <a:cubicBezTo>
                      <a:pt x="283" y="8005"/>
                      <a:pt x="0" y="4329"/>
                      <a:pt x="413" y="4233"/>
                    </a:cubicBezTo>
                    <a:lnTo>
                      <a:pt x="413" y="4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7608802" y="197666"/>
                <a:ext cx="1042582" cy="255096"/>
              </a:xfrm>
              <a:custGeom>
                <a:gdLst>
                  <a:gd name="T0" fmla="*/ 112389 w 321000"/>
                  <a:gd name="T1" fmla="*/ 57038 h 78103"/>
                  <a:gd name="T2" fmla="*/ 71213 w 321000"/>
                  <a:gd name="T3" fmla="*/ 46787 h 78103"/>
                  <a:gd name="T4" fmla="*/ 65692 w 321000"/>
                  <a:gd name="T5" fmla="*/ 31081 h 78103"/>
                  <a:gd name="T6" fmla="*/ 75497 w 321000"/>
                  <a:gd name="T7" fmla="*/ 27430 h 78103"/>
                  <a:gd name="T8" fmla="*/ 85682 w 321000"/>
                  <a:gd name="T9" fmla="*/ 24464 h 78103"/>
                  <a:gd name="T10" fmla="*/ 96148 w 321000"/>
                  <a:gd name="T11" fmla="*/ 22056 h 78103"/>
                  <a:gd name="T12" fmla="*/ 106795 w 321000"/>
                  <a:gd name="T13" fmla="*/ 20056 h 78103"/>
                  <a:gd name="T14" fmla="*/ 117512 w 321000"/>
                  <a:gd name="T15" fmla="*/ 18305 h 78103"/>
                  <a:gd name="T16" fmla="*/ 128210 w 321000"/>
                  <a:gd name="T17" fmla="*/ 16710 h 78103"/>
                  <a:gd name="T18" fmla="*/ 138793 w 321000"/>
                  <a:gd name="T19" fmla="*/ 15202 h 78103"/>
                  <a:gd name="T20" fmla="*/ 157244 w 321000"/>
                  <a:gd name="T21" fmla="*/ 12469 h 78103"/>
                  <a:gd name="T22" fmla="*/ 157640 w 321000"/>
                  <a:gd name="T23" fmla="*/ 7542 h 78103"/>
                  <a:gd name="T24" fmla="*/ 175893 w 321000"/>
                  <a:gd name="T25" fmla="*/ 1151 h 78103"/>
                  <a:gd name="T26" fmla="*/ 211726 w 321000"/>
                  <a:gd name="T27" fmla="*/ 7899 h 78103"/>
                  <a:gd name="T28" fmla="*/ 319654 w 321000"/>
                  <a:gd name="T29" fmla="*/ 2348 h 78103"/>
                  <a:gd name="T30" fmla="*/ 320932 w 321000"/>
                  <a:gd name="T31" fmla="*/ 2591 h 78103"/>
                  <a:gd name="T32" fmla="*/ 320351 w 321000"/>
                  <a:gd name="T33" fmla="*/ 4343 h 78103"/>
                  <a:gd name="T34" fmla="*/ 306049 w 321000"/>
                  <a:gd name="T35" fmla="*/ 5108 h 78103"/>
                  <a:gd name="T36" fmla="*/ 132281 w 321000"/>
                  <a:gd name="T37" fmla="*/ 22784 h 78103"/>
                  <a:gd name="T38" fmla="*/ 132742 w 321000"/>
                  <a:gd name="T39" fmla="*/ 50450 h 78103"/>
                  <a:gd name="T40" fmla="*/ 147541 w 321000"/>
                  <a:gd name="T41" fmla="*/ 60891 h 78103"/>
                  <a:gd name="T42" fmla="*/ 131878 w 321000"/>
                  <a:gd name="T43" fmla="*/ 66995 h 78103"/>
                  <a:gd name="T44" fmla="*/ 109697 w 321000"/>
                  <a:gd name="T45" fmla="*/ 68478 h 78103"/>
                  <a:gd name="T46" fmla="*/ 65882 w 321000"/>
                  <a:gd name="T47" fmla="*/ 70729 h 78103"/>
                  <a:gd name="T48" fmla="*/ 51664 w 321000"/>
                  <a:gd name="T49" fmla="*/ 72442 h 78103"/>
                  <a:gd name="T50" fmla="*/ 3907 w 321000"/>
                  <a:gd name="T51" fmla="*/ 51968 h 78103"/>
                  <a:gd name="T52" fmla="*/ 11750 w 321000"/>
                  <a:gd name="T53" fmla="*/ 12147 h 78103"/>
                  <a:gd name="T54" fmla="*/ 28558 w 321000"/>
                  <a:gd name="T55" fmla="*/ 40751 h 78103"/>
                  <a:gd name="T56" fmla="*/ 26928 w 321000"/>
                  <a:gd name="T57" fmla="*/ 45920 h 78103"/>
                  <a:gd name="T58" fmla="*/ 24378 w 321000"/>
                  <a:gd name="T59" fmla="*/ 52627 h 78103"/>
                  <a:gd name="T60" fmla="*/ 24624 w 321000"/>
                  <a:gd name="T61" fmla="*/ 58625 h 78103"/>
                  <a:gd name="T62" fmla="*/ 30690 w 321000"/>
                  <a:gd name="T63" fmla="*/ 62490 h 78103"/>
                  <a:gd name="T64" fmla="*/ 86442 w 321000"/>
                  <a:gd name="T65" fmla="*/ 64921 h 78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000" h="78103">
                    <a:moveTo>
                      <a:pt x="86442" y="64921"/>
                    </a:moveTo>
                    <a:cubicBezTo>
                      <a:pt x="90252" y="65030"/>
                      <a:pt x="116531" y="65200"/>
                      <a:pt x="112389" y="57038"/>
                    </a:cubicBezTo>
                    <a:cubicBezTo>
                      <a:pt x="111801" y="55882"/>
                      <a:pt x="107941" y="54746"/>
                      <a:pt x="106800" y="54546"/>
                    </a:cubicBezTo>
                    <a:cubicBezTo>
                      <a:pt x="83046" y="50315"/>
                      <a:pt x="83172" y="49600"/>
                      <a:pt x="71213" y="46787"/>
                    </a:cubicBezTo>
                    <a:cubicBezTo>
                      <a:pt x="63829" y="45048"/>
                      <a:pt x="51433" y="39975"/>
                      <a:pt x="60967" y="33205"/>
                    </a:cubicBezTo>
                    <a:cubicBezTo>
                      <a:pt x="62371" y="32209"/>
                      <a:pt x="64097" y="31755"/>
                      <a:pt x="65692" y="31081"/>
                    </a:cubicBezTo>
                    <a:cubicBezTo>
                      <a:pt x="67291" y="30406"/>
                      <a:pt x="68909" y="29767"/>
                      <a:pt x="70539" y="29162"/>
                    </a:cubicBezTo>
                    <a:cubicBezTo>
                      <a:pt x="72176" y="28551"/>
                      <a:pt x="73826" y="27975"/>
                      <a:pt x="75497" y="27430"/>
                    </a:cubicBezTo>
                    <a:cubicBezTo>
                      <a:pt x="77167" y="26880"/>
                      <a:pt x="78848" y="26363"/>
                      <a:pt x="80549" y="25869"/>
                    </a:cubicBezTo>
                    <a:cubicBezTo>
                      <a:pt x="82245" y="25377"/>
                      <a:pt x="83956" y="24913"/>
                      <a:pt x="85682" y="24464"/>
                    </a:cubicBezTo>
                    <a:cubicBezTo>
                      <a:pt x="87406" y="24021"/>
                      <a:pt x="89142" y="23603"/>
                      <a:pt x="90886" y="23200"/>
                    </a:cubicBezTo>
                    <a:cubicBezTo>
                      <a:pt x="92630" y="22799"/>
                      <a:pt x="94387" y="22421"/>
                      <a:pt x="96148" y="22056"/>
                    </a:cubicBezTo>
                    <a:cubicBezTo>
                      <a:pt x="97910" y="21694"/>
                      <a:pt x="99682" y="21349"/>
                      <a:pt x="101457" y="21014"/>
                    </a:cubicBezTo>
                    <a:cubicBezTo>
                      <a:pt x="103233" y="20685"/>
                      <a:pt x="105013" y="20368"/>
                      <a:pt x="106795" y="20056"/>
                    </a:cubicBezTo>
                    <a:cubicBezTo>
                      <a:pt x="108580" y="19747"/>
                      <a:pt x="110364" y="19448"/>
                      <a:pt x="112151" y="19156"/>
                    </a:cubicBezTo>
                    <a:cubicBezTo>
                      <a:pt x="113938" y="18865"/>
                      <a:pt x="115725" y="18581"/>
                      <a:pt x="117512" y="18305"/>
                    </a:cubicBezTo>
                    <a:cubicBezTo>
                      <a:pt x="119300" y="18028"/>
                      <a:pt x="121087" y="17755"/>
                      <a:pt x="122871" y="17494"/>
                    </a:cubicBezTo>
                    <a:cubicBezTo>
                      <a:pt x="124653" y="17225"/>
                      <a:pt x="126433" y="16969"/>
                      <a:pt x="128210" y="16710"/>
                    </a:cubicBezTo>
                    <a:cubicBezTo>
                      <a:pt x="129984" y="16452"/>
                      <a:pt x="131758" y="16198"/>
                      <a:pt x="133523" y="15950"/>
                    </a:cubicBezTo>
                    <a:cubicBezTo>
                      <a:pt x="135287" y="15699"/>
                      <a:pt x="137044" y="15450"/>
                      <a:pt x="138793" y="15202"/>
                    </a:cubicBezTo>
                    <a:cubicBezTo>
                      <a:pt x="140542" y="14954"/>
                      <a:pt x="142283" y="14715"/>
                      <a:pt x="144015" y="14457"/>
                    </a:cubicBezTo>
                    <a:lnTo>
                      <a:pt x="157244" y="12469"/>
                    </a:lnTo>
                    <a:cubicBezTo>
                      <a:pt x="158033" y="12353"/>
                      <a:pt x="157429" y="9382"/>
                      <a:pt x="157564" y="8429"/>
                    </a:cubicBezTo>
                    <a:cubicBezTo>
                      <a:pt x="157609" y="8084"/>
                      <a:pt x="157602" y="7790"/>
                      <a:pt x="157640" y="7542"/>
                    </a:cubicBezTo>
                    <a:cubicBezTo>
                      <a:pt x="157678" y="7301"/>
                      <a:pt x="157766" y="7108"/>
                      <a:pt x="158012" y="6971"/>
                    </a:cubicBezTo>
                    <a:cubicBezTo>
                      <a:pt x="164334" y="3552"/>
                      <a:pt x="167992" y="0"/>
                      <a:pt x="175893" y="1151"/>
                    </a:cubicBezTo>
                    <a:cubicBezTo>
                      <a:pt x="176727" y="6903"/>
                      <a:pt x="176512" y="10761"/>
                      <a:pt x="177244" y="10700"/>
                    </a:cubicBezTo>
                    <a:lnTo>
                      <a:pt x="211726" y="7899"/>
                    </a:lnTo>
                    <a:cubicBezTo>
                      <a:pt x="242794" y="5377"/>
                      <a:pt x="274417" y="3653"/>
                      <a:pt x="305020" y="2307"/>
                    </a:cubicBezTo>
                    <a:cubicBezTo>
                      <a:pt x="310295" y="2074"/>
                      <a:pt x="314478" y="1993"/>
                      <a:pt x="319654" y="2348"/>
                    </a:cubicBezTo>
                    <a:cubicBezTo>
                      <a:pt x="319735" y="2353"/>
                      <a:pt x="320042" y="2378"/>
                      <a:pt x="320333" y="2411"/>
                    </a:cubicBezTo>
                    <a:cubicBezTo>
                      <a:pt x="320625" y="2441"/>
                      <a:pt x="320904" y="2485"/>
                      <a:pt x="320932" y="2591"/>
                    </a:cubicBezTo>
                    <a:cubicBezTo>
                      <a:pt x="321000" y="2908"/>
                      <a:pt x="320995" y="4135"/>
                      <a:pt x="320947" y="4218"/>
                    </a:cubicBezTo>
                    <a:cubicBezTo>
                      <a:pt x="320866" y="4340"/>
                      <a:pt x="320655" y="4312"/>
                      <a:pt x="320351" y="4343"/>
                    </a:cubicBezTo>
                    <a:cubicBezTo>
                      <a:pt x="320050" y="4370"/>
                      <a:pt x="319621" y="4411"/>
                      <a:pt x="319190" y="4454"/>
                    </a:cubicBezTo>
                    <a:cubicBezTo>
                      <a:pt x="314858" y="4872"/>
                      <a:pt x="310397" y="4938"/>
                      <a:pt x="306049" y="5108"/>
                    </a:cubicBezTo>
                    <a:cubicBezTo>
                      <a:pt x="264135" y="6774"/>
                      <a:pt x="220502" y="10368"/>
                      <a:pt x="179602" y="15283"/>
                    </a:cubicBezTo>
                    <a:cubicBezTo>
                      <a:pt x="163754" y="17184"/>
                      <a:pt x="147873" y="19309"/>
                      <a:pt x="132281" y="22784"/>
                    </a:cubicBezTo>
                    <a:cubicBezTo>
                      <a:pt x="126975" y="23965"/>
                      <a:pt x="103228" y="28074"/>
                      <a:pt x="101609" y="35420"/>
                    </a:cubicBezTo>
                    <a:cubicBezTo>
                      <a:pt x="99690" y="44125"/>
                      <a:pt x="126783" y="49618"/>
                      <a:pt x="132742" y="50450"/>
                    </a:cubicBezTo>
                    <a:cubicBezTo>
                      <a:pt x="136927" y="51033"/>
                      <a:pt x="141201" y="52161"/>
                      <a:pt x="145259" y="54308"/>
                    </a:cubicBezTo>
                    <a:cubicBezTo>
                      <a:pt x="147313" y="55395"/>
                      <a:pt x="148770" y="58746"/>
                      <a:pt x="147541" y="60891"/>
                    </a:cubicBezTo>
                    <a:cubicBezTo>
                      <a:pt x="146544" y="62627"/>
                      <a:pt x="144108" y="63943"/>
                      <a:pt x="141183" y="64929"/>
                    </a:cubicBezTo>
                    <a:cubicBezTo>
                      <a:pt x="138258" y="65912"/>
                      <a:pt x="134838" y="66571"/>
                      <a:pt x="131878" y="66995"/>
                    </a:cubicBezTo>
                    <a:cubicBezTo>
                      <a:pt x="128922" y="67423"/>
                      <a:pt x="126415" y="67616"/>
                      <a:pt x="125320" y="67674"/>
                    </a:cubicBezTo>
                    <a:cubicBezTo>
                      <a:pt x="117112" y="68110"/>
                      <a:pt x="116070" y="68326"/>
                      <a:pt x="109697" y="68478"/>
                    </a:cubicBezTo>
                    <a:cubicBezTo>
                      <a:pt x="104998" y="68589"/>
                      <a:pt x="100181" y="68756"/>
                      <a:pt x="95307" y="68977"/>
                    </a:cubicBezTo>
                    <a:cubicBezTo>
                      <a:pt x="85512" y="69421"/>
                      <a:pt x="75667" y="69991"/>
                      <a:pt x="65882" y="70729"/>
                    </a:cubicBezTo>
                    <a:cubicBezTo>
                      <a:pt x="63456" y="70909"/>
                      <a:pt x="61051" y="71124"/>
                      <a:pt x="58675" y="71400"/>
                    </a:cubicBezTo>
                    <a:cubicBezTo>
                      <a:pt x="56303" y="71677"/>
                      <a:pt x="53958" y="72016"/>
                      <a:pt x="51664" y="72442"/>
                    </a:cubicBezTo>
                    <a:cubicBezTo>
                      <a:pt x="36911" y="75187"/>
                      <a:pt x="36396" y="78103"/>
                      <a:pt x="33588" y="76080"/>
                    </a:cubicBezTo>
                    <a:cubicBezTo>
                      <a:pt x="22936" y="68409"/>
                      <a:pt x="12992" y="60391"/>
                      <a:pt x="3907" y="51968"/>
                    </a:cubicBezTo>
                    <a:lnTo>
                      <a:pt x="0" y="24089"/>
                    </a:lnTo>
                    <a:cubicBezTo>
                      <a:pt x="3585" y="19377"/>
                      <a:pt x="7402" y="15684"/>
                      <a:pt x="11750" y="12147"/>
                    </a:cubicBezTo>
                    <a:cubicBezTo>
                      <a:pt x="14066" y="11433"/>
                      <a:pt x="17182" y="10997"/>
                      <a:pt x="20662" y="10682"/>
                    </a:cubicBezTo>
                    <a:lnTo>
                      <a:pt x="28558" y="40751"/>
                    </a:lnTo>
                    <a:cubicBezTo>
                      <a:pt x="28781" y="41664"/>
                      <a:pt x="28743" y="41646"/>
                      <a:pt x="28328" y="42683"/>
                    </a:cubicBezTo>
                    <a:cubicBezTo>
                      <a:pt x="27909" y="43724"/>
                      <a:pt x="27423" y="44809"/>
                      <a:pt x="26928" y="45920"/>
                    </a:cubicBezTo>
                    <a:cubicBezTo>
                      <a:pt x="26437" y="47030"/>
                      <a:pt x="25935" y="48161"/>
                      <a:pt x="25491" y="49286"/>
                    </a:cubicBezTo>
                    <a:cubicBezTo>
                      <a:pt x="25045" y="50414"/>
                      <a:pt x="24650" y="51534"/>
                      <a:pt x="24378" y="52627"/>
                    </a:cubicBezTo>
                    <a:cubicBezTo>
                      <a:pt x="24105" y="53717"/>
                      <a:pt x="23945" y="54782"/>
                      <a:pt x="23965" y="55791"/>
                    </a:cubicBezTo>
                    <a:cubicBezTo>
                      <a:pt x="23983" y="56802"/>
                      <a:pt x="24181" y="57758"/>
                      <a:pt x="24624" y="58625"/>
                    </a:cubicBezTo>
                    <a:cubicBezTo>
                      <a:pt x="25063" y="59491"/>
                      <a:pt x="25747" y="60267"/>
                      <a:pt x="26736" y="60921"/>
                    </a:cubicBezTo>
                    <a:cubicBezTo>
                      <a:pt x="27729" y="61578"/>
                      <a:pt x="29025" y="62110"/>
                      <a:pt x="30690" y="62490"/>
                    </a:cubicBezTo>
                    <a:cubicBezTo>
                      <a:pt x="47278" y="66255"/>
                      <a:pt x="69423" y="64429"/>
                      <a:pt x="86442" y="64921"/>
                    </a:cubicBezTo>
                    <a:lnTo>
                      <a:pt x="86442" y="649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8707025" y="197362"/>
                <a:ext cx="259961" cy="49560"/>
              </a:xfrm>
              <a:custGeom>
                <a:gdLst>
                  <a:gd name="T0" fmla="*/ 45704 w 79996"/>
                  <a:gd name="T1" fmla="*/ 3536 h 15206"/>
                  <a:gd name="T2" fmla="*/ 239 w 79996"/>
                  <a:gd name="T3" fmla="*/ 3718 h 15206"/>
                  <a:gd name="T4" fmla="*/ 160 w 79996"/>
                  <a:gd name="T5" fmla="*/ 2892 h 15206"/>
                  <a:gd name="T6" fmla="*/ 109 w 79996"/>
                  <a:gd name="T7" fmla="*/ 1848 h 15206"/>
                  <a:gd name="T8" fmla="*/ 7445 w 79996"/>
                  <a:gd name="T9" fmla="*/ 1439 h 15206"/>
                  <a:gd name="T10" fmla="*/ 41456 w 79996"/>
                  <a:gd name="T11" fmla="*/ 68 h 15206"/>
                  <a:gd name="T12" fmla="*/ 52029 w 79996"/>
                  <a:gd name="T13" fmla="*/ 76 h 15206"/>
                  <a:gd name="T14" fmla="*/ 70701 w 79996"/>
                  <a:gd name="T15" fmla="*/ 1863 h 15206"/>
                  <a:gd name="T16" fmla="*/ 79945 w 79996"/>
                  <a:gd name="T17" fmla="*/ 6983 h 15206"/>
                  <a:gd name="T18" fmla="*/ 79580 w 79996"/>
                  <a:gd name="T19" fmla="*/ 8755 h 15206"/>
                  <a:gd name="T20" fmla="*/ 61147 w 79996"/>
                  <a:gd name="T21" fmla="*/ 13305 h 15206"/>
                  <a:gd name="T22" fmla="*/ 45704 w 79996"/>
                  <a:gd name="T23" fmla="*/ 3536 h 15206"/>
                  <a:gd name="T24" fmla="*/ 45704 w 79996"/>
                  <a:gd name="T25" fmla="*/ 3536 h 152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996" h="15206">
                    <a:moveTo>
                      <a:pt x="45704" y="3536"/>
                    </a:moveTo>
                    <a:cubicBezTo>
                      <a:pt x="30604" y="2390"/>
                      <a:pt x="15390" y="3602"/>
                      <a:pt x="239" y="3718"/>
                    </a:cubicBezTo>
                    <a:cubicBezTo>
                      <a:pt x="71" y="3718"/>
                      <a:pt x="190" y="3290"/>
                      <a:pt x="160" y="2892"/>
                    </a:cubicBezTo>
                    <a:cubicBezTo>
                      <a:pt x="132" y="2494"/>
                      <a:pt x="0" y="1863"/>
                      <a:pt x="109" y="1848"/>
                    </a:cubicBezTo>
                    <a:cubicBezTo>
                      <a:pt x="2277" y="1548"/>
                      <a:pt x="4439" y="1650"/>
                      <a:pt x="7445" y="1439"/>
                    </a:cubicBezTo>
                    <a:cubicBezTo>
                      <a:pt x="18779" y="644"/>
                      <a:pt x="30084" y="268"/>
                      <a:pt x="41456" y="68"/>
                    </a:cubicBezTo>
                    <a:cubicBezTo>
                      <a:pt x="44946" y="10"/>
                      <a:pt x="48531" y="0"/>
                      <a:pt x="52029" y="76"/>
                    </a:cubicBezTo>
                    <a:cubicBezTo>
                      <a:pt x="59030" y="230"/>
                      <a:pt x="65712" y="735"/>
                      <a:pt x="70701" y="1863"/>
                    </a:cubicBezTo>
                    <a:cubicBezTo>
                      <a:pt x="75689" y="2991"/>
                      <a:pt x="79720" y="4317"/>
                      <a:pt x="79945" y="6983"/>
                    </a:cubicBezTo>
                    <a:cubicBezTo>
                      <a:pt x="79996" y="7554"/>
                      <a:pt x="79811" y="8228"/>
                      <a:pt x="79580" y="8755"/>
                    </a:cubicBezTo>
                    <a:cubicBezTo>
                      <a:pt x="77819" y="12750"/>
                      <a:pt x="58954" y="15206"/>
                      <a:pt x="61147" y="13305"/>
                    </a:cubicBezTo>
                    <a:cubicBezTo>
                      <a:pt x="70642" y="5047"/>
                      <a:pt x="51316" y="3964"/>
                      <a:pt x="45704" y="3536"/>
                    </a:cubicBezTo>
                    <a:lnTo>
                      <a:pt x="45704" y="3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7598464" y="143241"/>
                <a:ext cx="85742" cy="82701"/>
              </a:xfrm>
              <a:custGeom>
                <a:gdLst>
                  <a:gd name="T0" fmla="*/ 393 w 26456"/>
                  <a:gd name="T1" fmla="*/ 3711 h 25260"/>
                  <a:gd name="T2" fmla="*/ 4580 w 26456"/>
                  <a:gd name="T3" fmla="*/ 1328 h 25260"/>
                  <a:gd name="T4" fmla="*/ 22056 w 26456"/>
                  <a:gd name="T5" fmla="*/ 170 h 25260"/>
                  <a:gd name="T6" fmla="*/ 26456 w 26456"/>
                  <a:gd name="T7" fmla="*/ 6028 h 25260"/>
                  <a:gd name="T8" fmla="*/ 25615 w 26456"/>
                  <a:gd name="T9" fmla="*/ 19458 h 25260"/>
                  <a:gd name="T10" fmla="*/ 16869 w 26456"/>
                  <a:gd name="T11" fmla="*/ 20631 h 25260"/>
                  <a:gd name="T12" fmla="*/ 6912 w 26456"/>
                  <a:gd name="T13" fmla="*/ 24824 h 25260"/>
                  <a:gd name="T14" fmla="*/ 451 w 26456"/>
                  <a:gd name="T15" fmla="*/ 17300 h 25260"/>
                  <a:gd name="T16" fmla="*/ 393 w 26456"/>
                  <a:gd name="T17" fmla="*/ 3711 h 25260"/>
                  <a:gd name="T18" fmla="*/ 393 w 26456"/>
                  <a:gd name="T19" fmla="*/ 3711 h 252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56" h="25260">
                    <a:moveTo>
                      <a:pt x="393" y="3711"/>
                    </a:moveTo>
                    <a:cubicBezTo>
                      <a:pt x="699" y="2304"/>
                      <a:pt x="2821" y="1668"/>
                      <a:pt x="4580" y="1328"/>
                    </a:cubicBezTo>
                    <a:cubicBezTo>
                      <a:pt x="9825" y="301"/>
                      <a:pt x="16489" y="0"/>
                      <a:pt x="22056" y="170"/>
                    </a:cubicBezTo>
                    <a:lnTo>
                      <a:pt x="26456" y="6028"/>
                    </a:lnTo>
                    <a:lnTo>
                      <a:pt x="25615" y="19458"/>
                    </a:lnTo>
                    <a:lnTo>
                      <a:pt x="16869" y="20631"/>
                    </a:lnTo>
                    <a:cubicBezTo>
                      <a:pt x="13024" y="21146"/>
                      <a:pt x="10423" y="22664"/>
                      <a:pt x="6912" y="24824"/>
                    </a:cubicBezTo>
                    <a:cubicBezTo>
                      <a:pt x="6203" y="25260"/>
                      <a:pt x="560" y="19049"/>
                      <a:pt x="451" y="17300"/>
                    </a:cubicBezTo>
                    <a:cubicBezTo>
                      <a:pt x="309" y="15055"/>
                      <a:pt x="0" y="5490"/>
                      <a:pt x="393" y="3711"/>
                    </a:cubicBezTo>
                    <a:lnTo>
                      <a:pt x="393" y="37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  <p:sp>
            <p:nvSpPr>
              <p:cNvPr id="32" name="Freeform 9"/>
              <p:cNvSpPr/>
              <p:nvPr/>
            </p:nvSpPr>
            <p:spPr bwMode="auto">
              <a:xfrm>
                <a:off x="8603952" y="135032"/>
                <a:ext cx="138950" cy="204320"/>
              </a:xfrm>
              <a:custGeom>
                <a:gdLst>
                  <a:gd name="T0" fmla="*/ 21865 w 42722"/>
                  <a:gd name="T1" fmla="*/ 27937 h 62566"/>
                  <a:gd name="T2" fmla="*/ 20897 w 42722"/>
                  <a:gd name="T3" fmla="*/ 27625 h 62566"/>
                  <a:gd name="T4" fmla="*/ 20132 w 42722"/>
                  <a:gd name="T5" fmla="*/ 27230 h 62566"/>
                  <a:gd name="T6" fmla="*/ 19194 w 42722"/>
                  <a:gd name="T7" fmla="*/ 26619 h 62566"/>
                  <a:gd name="T8" fmla="*/ 12626 w 42722"/>
                  <a:gd name="T9" fmla="*/ 32616 h 62566"/>
                  <a:gd name="T10" fmla="*/ 17992 w 42722"/>
                  <a:gd name="T11" fmla="*/ 25270 h 62566"/>
                  <a:gd name="T12" fmla="*/ 17622 w 42722"/>
                  <a:gd name="T13" fmla="*/ 24588 h 62566"/>
                  <a:gd name="T14" fmla="*/ 17239 w 42722"/>
                  <a:gd name="T15" fmla="*/ 19617 h 62566"/>
                  <a:gd name="T16" fmla="*/ 0 w 42722"/>
                  <a:gd name="T17" fmla="*/ 8406 h 62566"/>
                  <a:gd name="T18" fmla="*/ 17990 w 42722"/>
                  <a:gd name="T19" fmla="*/ 17909 h 62566"/>
                  <a:gd name="T20" fmla="*/ 20996 w 42722"/>
                  <a:gd name="T21" fmla="*/ 15691 h 62566"/>
                  <a:gd name="T22" fmla="*/ 22479 w 42722"/>
                  <a:gd name="T23" fmla="*/ 15029 h 62566"/>
                  <a:gd name="T24" fmla="*/ 23480 w 42722"/>
                  <a:gd name="T25" fmla="*/ 0 h 62566"/>
                  <a:gd name="T26" fmla="*/ 23942 w 42722"/>
                  <a:gd name="T27" fmla="*/ 15131 h 62566"/>
                  <a:gd name="T28" fmla="*/ 25194 w 42722"/>
                  <a:gd name="T29" fmla="*/ 15455 h 62566"/>
                  <a:gd name="T30" fmla="*/ 26755 w 42722"/>
                  <a:gd name="T31" fmla="*/ 16084 h 62566"/>
                  <a:gd name="T32" fmla="*/ 34347 w 42722"/>
                  <a:gd name="T33" fmla="*/ 9042 h 62566"/>
                  <a:gd name="T34" fmla="*/ 28099 w 42722"/>
                  <a:gd name="T35" fmla="*/ 17164 h 62566"/>
                  <a:gd name="T36" fmla="*/ 29734 w 42722"/>
                  <a:gd name="T37" fmla="*/ 22784 h 62566"/>
                  <a:gd name="T38" fmla="*/ 29270 w 42722"/>
                  <a:gd name="T39" fmla="*/ 24216 h 62566"/>
                  <a:gd name="T40" fmla="*/ 29011 w 42722"/>
                  <a:gd name="T41" fmla="*/ 24900 h 62566"/>
                  <a:gd name="T42" fmla="*/ 42722 w 42722"/>
                  <a:gd name="T43" fmla="*/ 34419 h 62566"/>
                  <a:gd name="T44" fmla="*/ 27744 w 42722"/>
                  <a:gd name="T45" fmla="*/ 26363 h 62566"/>
                  <a:gd name="T46" fmla="*/ 24532 w 42722"/>
                  <a:gd name="T47" fmla="*/ 27937 h 62566"/>
                  <a:gd name="T48" fmla="*/ 22641 w 42722"/>
                  <a:gd name="T49" fmla="*/ 61108 h 62566"/>
                  <a:gd name="T50" fmla="*/ 21865 w 42722"/>
                  <a:gd name="T51" fmla="*/ 27937 h 62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722" h="62566">
                    <a:moveTo>
                      <a:pt x="21865" y="27937"/>
                    </a:moveTo>
                    <a:cubicBezTo>
                      <a:pt x="21863" y="27853"/>
                      <a:pt x="21204" y="27747"/>
                      <a:pt x="20897" y="27625"/>
                    </a:cubicBezTo>
                    <a:cubicBezTo>
                      <a:pt x="20760" y="27569"/>
                      <a:pt x="20415" y="27400"/>
                      <a:pt x="20132" y="27230"/>
                    </a:cubicBezTo>
                    <a:cubicBezTo>
                      <a:pt x="19670" y="26948"/>
                      <a:pt x="19196" y="26421"/>
                      <a:pt x="19194" y="26619"/>
                    </a:cubicBezTo>
                    <a:lnTo>
                      <a:pt x="12626" y="32616"/>
                    </a:lnTo>
                    <a:lnTo>
                      <a:pt x="17992" y="25270"/>
                    </a:lnTo>
                    <a:cubicBezTo>
                      <a:pt x="17754" y="24910"/>
                      <a:pt x="17739" y="24829"/>
                      <a:pt x="17622" y="24588"/>
                    </a:cubicBezTo>
                    <a:cubicBezTo>
                      <a:pt x="16512" y="22317"/>
                      <a:pt x="17249" y="19625"/>
                      <a:pt x="17239" y="19617"/>
                    </a:cubicBezTo>
                    <a:lnTo>
                      <a:pt x="0" y="8406"/>
                    </a:lnTo>
                    <a:lnTo>
                      <a:pt x="17990" y="17909"/>
                    </a:lnTo>
                    <a:cubicBezTo>
                      <a:pt x="18005" y="17917"/>
                      <a:pt x="19265" y="16418"/>
                      <a:pt x="20996" y="15691"/>
                    </a:cubicBezTo>
                    <a:cubicBezTo>
                      <a:pt x="21386" y="15531"/>
                      <a:pt x="22448" y="15475"/>
                      <a:pt x="22479" y="15029"/>
                    </a:cubicBezTo>
                    <a:lnTo>
                      <a:pt x="23480" y="0"/>
                    </a:lnTo>
                    <a:lnTo>
                      <a:pt x="23942" y="15131"/>
                    </a:lnTo>
                    <a:cubicBezTo>
                      <a:pt x="23942" y="15148"/>
                      <a:pt x="24540" y="15245"/>
                      <a:pt x="25194" y="15455"/>
                    </a:cubicBezTo>
                    <a:cubicBezTo>
                      <a:pt x="25845" y="15666"/>
                      <a:pt x="26659" y="16173"/>
                      <a:pt x="26755" y="16084"/>
                    </a:cubicBezTo>
                    <a:lnTo>
                      <a:pt x="34347" y="9042"/>
                    </a:lnTo>
                    <a:lnTo>
                      <a:pt x="28099" y="17164"/>
                    </a:lnTo>
                    <a:cubicBezTo>
                      <a:pt x="27893" y="17425"/>
                      <a:pt x="30261" y="19569"/>
                      <a:pt x="29734" y="22784"/>
                    </a:cubicBezTo>
                    <a:cubicBezTo>
                      <a:pt x="29701" y="22989"/>
                      <a:pt x="29397" y="23939"/>
                      <a:pt x="29270" y="24216"/>
                    </a:cubicBezTo>
                    <a:cubicBezTo>
                      <a:pt x="29148" y="24492"/>
                      <a:pt x="28811" y="24763"/>
                      <a:pt x="29011" y="24900"/>
                    </a:cubicBezTo>
                    <a:lnTo>
                      <a:pt x="42722" y="34419"/>
                    </a:lnTo>
                    <a:lnTo>
                      <a:pt x="27744" y="26363"/>
                    </a:lnTo>
                    <a:cubicBezTo>
                      <a:pt x="26765" y="27400"/>
                      <a:pt x="24915" y="27985"/>
                      <a:pt x="24532" y="27937"/>
                    </a:cubicBezTo>
                    <a:cubicBezTo>
                      <a:pt x="23903" y="27853"/>
                      <a:pt x="22677" y="62566"/>
                      <a:pt x="22641" y="61108"/>
                    </a:cubicBezTo>
                    <a:lnTo>
                      <a:pt x="21865" y="279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pPr/>
                <a:endParaRPr lang="ru-RU" sz="2400"/>
              </a:p>
            </p:txBody>
          </p:sp>
        </p:grpSp>
      </p:grp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3B4536-9D73-4265-93C7-AEBD0889B9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" y="998217"/>
            <a:ext cx="7378992" cy="5859787"/>
          </a:xfrm>
          <a:prstGeom prst="parallelogram">
            <a:avLst>
              <a:gd name="adj" fmla="val 42500"/>
            </a:avLst>
          </a:pr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+mn-lt"/>
                <a:ea typeface="Roboto Medium" charset="0"/>
                <a:cs typeface="Roboto Medium" charset="0"/>
              </a:defRPr>
            </a:lvl1pPr>
          </a:lstStyle>
          <a:p>
            <a:r>
              <a:rPr lang="ru-RU"/>
              <a:t>Кликни по иконке </a:t>
            </a:r>
          </a:p>
          <a:p>
            <a:r>
              <a:rPr lang="ru-RU"/>
              <a:t>и выбери рисунок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11563770" y="6405331"/>
            <a:ext cx="58090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fld id="{5F0C5BFC-0CA5-4322-AA44-72FB2F481167}" type="slidenum">
              <a:rPr lang="ru-RU" sz="1335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ru-RU" sz="1335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6679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3208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711" r:id="rId3"/>
    <p:sldLayoutId id="2147483712" r:id="rId4"/>
    <p:sldLayoutId id="2147483735" r:id="rId5"/>
  </p:sldLayoutIdLst>
  <p:transition/>
  <p:timing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5.png" /><Relationship Id="rId4" Type="http://schemas.microsoft.com/office/2007/relationships/hdphoto" Target="../media/image46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0.jpeg" /><Relationship Id="rId4" Type="http://schemas.openxmlformats.org/officeDocument/2006/relationships/image" Target="../media/image47.jpeg" /><Relationship Id="rId5" Type="http://schemas.openxmlformats.org/officeDocument/2006/relationships/image" Target="../media/image48.png" /><Relationship Id="rId6" Type="http://schemas.openxmlformats.org/officeDocument/2006/relationships/image" Target="../media/image4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0.jpeg" /><Relationship Id="rId4" Type="http://schemas.openxmlformats.org/officeDocument/2006/relationships/image" Target="../media/image5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5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microsoft.com/office/2007/relationships/hdphoto" Target="../media/image6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0.jpeg" /><Relationship Id="rId4" Type="http://schemas.microsoft.com/office/2007/relationships/hdphoto" Target="../media/image62.wdp" /><Relationship Id="rId5" Type="http://schemas.openxmlformats.org/officeDocument/2006/relationships/image" Target="../media/image63.png" /><Relationship Id="rId6" Type="http://schemas.openxmlformats.org/officeDocument/2006/relationships/image" Target="../media/image64.png" /><Relationship Id="rId7" Type="http://schemas.openxmlformats.org/officeDocument/2006/relationships/image" Target="../media/image65.png" /><Relationship Id="rId8" Type="http://schemas.openxmlformats.org/officeDocument/2006/relationships/image" Target="../media/image66.png" /><Relationship Id="rId9" Type="http://schemas.openxmlformats.org/officeDocument/2006/relationships/image" Target="../media/image6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68.jpeg" /><Relationship Id="rId4" Type="http://schemas.openxmlformats.org/officeDocument/2006/relationships/image" Target="../media/image69.jpeg" /><Relationship Id="rId5" Type="http://schemas.openxmlformats.org/officeDocument/2006/relationships/image" Target="../media/image70.png" /><Relationship Id="rId6" Type="http://schemas.openxmlformats.org/officeDocument/2006/relationships/image" Target="../media/image7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8.png" /><Relationship Id="rId11" Type="http://schemas.openxmlformats.org/officeDocument/2006/relationships/image" Target="../media/image19.png" /><Relationship Id="rId12" Type="http://schemas.openxmlformats.org/officeDocument/2006/relationships/image" Target="../media/image20.png" /><Relationship Id="rId13" Type="http://schemas.openxmlformats.org/officeDocument/2006/relationships/image" Target="../media/image21.png" /><Relationship Id="rId14" Type="http://schemas.openxmlformats.org/officeDocument/2006/relationships/image" Target="../media/image22.png" /><Relationship Id="rId15" Type="http://schemas.openxmlformats.org/officeDocument/2006/relationships/image" Target="../media/image23.png" /><Relationship Id="rId16" Type="http://schemas.openxmlformats.org/officeDocument/2006/relationships/image" Target="../media/image24.png" /><Relationship Id="rId17" Type="http://schemas.openxmlformats.org/officeDocument/2006/relationships/image" Target="../media/image25.png" /><Relationship Id="rId18" Type="http://schemas.openxmlformats.org/officeDocument/2006/relationships/image" Target="../media/image26.png" /><Relationship Id="rId19" Type="http://schemas.openxmlformats.org/officeDocument/2006/relationships/image" Target="../media/image27.png" /><Relationship Id="rId2" Type="http://schemas.openxmlformats.org/officeDocument/2006/relationships/notesSlide" Target="../notesSlides/notesSlide5.xml" /><Relationship Id="rId20" Type="http://schemas.openxmlformats.org/officeDocument/2006/relationships/image" Target="../media/image28.pn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Relationship Id="rId7" Type="http://schemas.openxmlformats.org/officeDocument/2006/relationships/image" Target="../media/image38.jpeg" /><Relationship Id="rId8" Type="http://schemas.openxmlformats.org/officeDocument/2006/relationships/image" Target="../media/image3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0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Relationship Id="rId7" Type="http://schemas.openxmlformats.org/officeDocument/2006/relationships/image" Target="../media/image4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/>
          <p:cNvSpPr/>
          <p:nvPr/>
        </p:nvSpPr>
        <p:spPr>
          <a:xfrm>
            <a:off x="1276865" y="5430794"/>
            <a:ext cx="214184" cy="214184"/>
          </a:xfrm>
          <a:prstGeom prst="rect">
            <a:avLst/>
          </a:prstGeom>
          <a:solidFill>
            <a:srgbClr val="FF0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91049" y="5303108"/>
            <a:ext cx="819664" cy="4695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/>
          </a:lstStyle>
          <a:p>
            <a:r>
              <a:rPr lang="ru-RU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2025</a:t>
            </a:r>
            <a:endParaRPr lang="ru-RU">
              <a:solidFill>
                <a:schemeClr val="bg1"/>
              </a:solidFill>
              <a:latin typeface="Segoe UI Semibold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275438" y="1213022"/>
            <a:ext cx="7916562" cy="4431956"/>
          </a:xfrm>
          <a:custGeom>
            <a:gdLst>
              <a:gd name="connsiteX0" fmla="*/ 0 w 7916562"/>
              <a:gd name="connsiteY0" fmla="*/ 2833815 h 4431956"/>
              <a:gd name="connsiteX1" fmla="*/ 7916562 w 7916562"/>
              <a:gd name="connsiteY1" fmla="*/ 2833815 h 4431956"/>
              <a:gd name="connsiteX2" fmla="*/ 7916562 w 7916562"/>
              <a:gd name="connsiteY2" fmla="*/ 4431956 h 4431956"/>
              <a:gd name="connsiteX3" fmla="*/ 0 w 7916562"/>
              <a:gd name="connsiteY3" fmla="*/ 4431956 h 4431956"/>
              <a:gd name="connsiteX4" fmla="*/ 0 w 7916562"/>
              <a:gd name="connsiteY4" fmla="*/ 0 h 4431956"/>
              <a:gd name="connsiteX5" fmla="*/ 7916562 w 7916562"/>
              <a:gd name="connsiteY5" fmla="*/ 0 h 4431956"/>
              <a:gd name="connsiteX6" fmla="*/ 7916562 w 7916562"/>
              <a:gd name="connsiteY6" fmla="*/ 1598141 h 4431956"/>
              <a:gd name="connsiteX7" fmla="*/ 0 w 7916562"/>
              <a:gd name="connsiteY7" fmla="*/ 1598141 h 44319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16562" h="4431956">
                <a:moveTo>
                  <a:pt x="0" y="2833815"/>
                </a:moveTo>
                <a:lnTo>
                  <a:pt x="7916562" y="2833815"/>
                </a:lnTo>
                <a:lnTo>
                  <a:pt x="7916562" y="4431956"/>
                </a:lnTo>
                <a:lnTo>
                  <a:pt x="0" y="4431956"/>
                </a:lnTo>
                <a:close/>
                <a:moveTo>
                  <a:pt x="0" y="0"/>
                </a:moveTo>
                <a:lnTo>
                  <a:pt x="7916562" y="0"/>
                </a:lnTo>
                <a:lnTo>
                  <a:pt x="7916562" y="1598141"/>
                </a:lnTo>
                <a:lnTo>
                  <a:pt x="0" y="1598141"/>
                </a:lnTo>
                <a:close/>
              </a:path>
            </a:pathLst>
          </a:custGeom>
          <a:solidFill>
            <a:srgbClr val="3B53B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2800" y="2811163"/>
            <a:ext cx="8839200" cy="1235674"/>
          </a:xfrm>
          <a:prstGeom prst="rect">
            <a:avLst/>
          </a:prstGeom>
          <a:solidFill>
            <a:srgbClr val="FF0043">
              <a:alpha val="80000"/>
            </a:srgbClr>
          </a:solidFill>
        </p:spPr>
        <p:txBody>
          <a:bodyPr wrap="square" lIns="360000" rtlCol="0" anchor="ctr">
            <a:noAutofit/>
          </a:bodyPr>
          <a:lstStyle>
            <a:defPPr/>
          </a:lstStyle>
          <a:p>
            <a:r>
              <a:rPr lang="ru-RU" sz="28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«НПП «Исток» им. Шокина»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1890" y="4370172"/>
            <a:ext cx="6481020" cy="932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r>
              <a:rPr lang="ru-RU"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Ведущее предприятие радиоэлектронной промышленности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422528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Полилиния 1"/>
          <p:cNvSpPr/>
          <p:nvPr/>
        </p:nvSpPr>
        <p:spPr>
          <a:xfrm>
            <a:off x="0" y="954907"/>
            <a:ext cx="12192000" cy="1775533"/>
          </a:xfrm>
          <a:custGeom>
            <a:gdLst>
              <a:gd name="connsiteX0" fmla="*/ 0 w 12192000"/>
              <a:gd name="connsiteY0" fmla="*/ 0 h 5628778"/>
              <a:gd name="connsiteX1" fmla="*/ 12192000 w 12192000"/>
              <a:gd name="connsiteY1" fmla="*/ 0 h 5628778"/>
              <a:gd name="connsiteX2" fmla="*/ 12192000 w 12192000"/>
              <a:gd name="connsiteY2" fmla="*/ 3403725 h 5628778"/>
              <a:gd name="connsiteX3" fmla="*/ 12028427 w 12192000"/>
              <a:gd name="connsiteY3" fmla="*/ 3557805 h 5628778"/>
              <a:gd name="connsiteX4" fmla="*/ 6096000 w 12192000"/>
              <a:gd name="connsiteY4" fmla="*/ 5628778 h 5628778"/>
              <a:gd name="connsiteX5" fmla="*/ 163573 w 12192000"/>
              <a:gd name="connsiteY5" fmla="*/ 3557805 h 5628778"/>
              <a:gd name="connsiteX6" fmla="*/ 0 w 12192000"/>
              <a:gd name="connsiteY6" fmla="*/ 3403725 h 56287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628778">
                <a:moveTo>
                  <a:pt x="0" y="0"/>
                </a:moveTo>
                <a:lnTo>
                  <a:pt x="12192000" y="0"/>
                </a:lnTo>
                <a:lnTo>
                  <a:pt x="12192000" y="3403725"/>
                </a:lnTo>
                <a:lnTo>
                  <a:pt x="12028427" y="3557805"/>
                </a:lnTo>
                <a:cubicBezTo>
                  <a:pt x="10618336" y="4822600"/>
                  <a:pt x="8484352" y="5628778"/>
                  <a:pt x="6096000" y="5628778"/>
                </a:cubicBezTo>
                <a:cubicBezTo>
                  <a:pt x="3707648" y="5628778"/>
                  <a:pt x="1573664" y="4822600"/>
                  <a:pt x="163573" y="3557805"/>
                </a:cubicBezTo>
                <a:lnTo>
                  <a:pt x="0" y="3403725"/>
                </a:lnTo>
                <a:close/>
              </a:path>
            </a:pathLst>
          </a:cu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/>
              <a:t>ЦЕЛЕВОЕ ОБУЧЕНИЕ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7259" y="1423701"/>
            <a:ext cx="4722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>
                <a:solidFill>
                  <a:srgbClr val="002060"/>
                </a:solidFill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cs typeface="Times New Roman" panose="02020603050405020304" pitchFamily="18" charset="0"/>
              </a:rPr>
              <a:t>гарантированное трудоустройство по специальности после окончания обучения;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cs typeface="Times New Roman" panose="02020603050405020304" pitchFamily="18" charset="0"/>
              </a:rPr>
              <a:t>дополнительная стипендия от Общества;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</a:rPr>
              <a:t>прохождение практики в подразделениях Общества, ознакомление с местом и характером будущей работы;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</a:rPr>
              <a:t>возможность профессионального развития и карьерного роста;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</a:rPr>
              <a:t>возможность продолжить обучение в магистратуре и аспирантуре;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cs typeface="Times New Roman" panose="02020603050405020304" pitchFamily="18" charset="0"/>
              </a:rPr>
              <a:t>обучение у лучших наставников.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035120" y="1323427"/>
            <a:ext cx="2841900" cy="986254"/>
            <a:chOff x="9508" y="770796"/>
            <a:chExt cx="2841900" cy="1271966"/>
          </a:xfrm>
          <a:solidFill>
            <a:srgbClr val="002060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508" y="770796"/>
              <a:ext cx="2841900" cy="12719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46763" y="808050"/>
              <a:ext cx="2767390" cy="1234712"/>
            </a:xfrm>
            <a:prstGeom prst="rect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>
              <a:defPPr/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/>
                <a:t>Заполнить анкету и согласие на обработку персональных данных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043548" y="3251041"/>
            <a:ext cx="2841900" cy="979677"/>
            <a:chOff x="9508" y="770796"/>
            <a:chExt cx="2841900" cy="1271966"/>
          </a:xfrm>
          <a:solidFill>
            <a:srgbClr val="002060"/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508" y="770796"/>
              <a:ext cx="2841900" cy="127196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46763" y="905499"/>
              <a:ext cx="2767390" cy="1008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>
              <a:defPPr/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/>
                <a:t>Прислать на почту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/>
                <a:t> </a:t>
              </a:r>
              <a:r>
                <a:rPr lang="en-US" sz="1600"/>
                <a:t> bpr_oo@istokmw.ru</a:t>
              </a:r>
              <a:endParaRPr lang="ru-RU" sz="16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62848" y="5095555"/>
            <a:ext cx="2841900" cy="986254"/>
            <a:chOff x="9508" y="770796"/>
            <a:chExt cx="2841900" cy="1271966"/>
          </a:xfrm>
          <a:solidFill>
            <a:srgbClr val="019D7F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508" y="770796"/>
              <a:ext cx="2841900" cy="12719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46763" y="808050"/>
              <a:ext cx="2767390" cy="1234712"/>
            </a:xfrm>
            <a:prstGeom prst="rect">
              <a:avLst/>
            </a:prstGeom>
            <a:solidFill>
              <a:srgbClr val="002060"/>
            </a:solidFill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>
              <a:defPPr/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/>
                <a:t>Пройти собеседование (после согласования анкеты по договоренности)</a:t>
              </a:r>
              <a:endParaRPr lang="ru-RU" sz="1600" kern="12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32798" y="5176729"/>
            <a:ext cx="2841900" cy="986254"/>
            <a:chOff x="349233" y="594721"/>
            <a:chExt cx="2841900" cy="1271966"/>
          </a:xfrm>
          <a:solidFill>
            <a:srgbClr val="002060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49233" y="594721"/>
              <a:ext cx="2841900" cy="127196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423743" y="672475"/>
              <a:ext cx="2665587" cy="11557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>
              <a:defPPr/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/>
                <a:t>Передача документов в выбранный ВУЗ, ожидание приказа о зачислении</a:t>
              </a:r>
              <a:endParaRPr lang="ru-RU" sz="1600" kern="12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78515" y="5146884"/>
            <a:ext cx="2841900" cy="986254"/>
            <a:chOff x="9508" y="770796"/>
            <a:chExt cx="2841900" cy="1271966"/>
          </a:xfrm>
          <a:solidFill>
            <a:srgbClr val="002060"/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9508" y="770796"/>
              <a:ext cx="2841900" cy="127196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</a:p>
          </p:txBody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46763" y="808050"/>
              <a:ext cx="2767390" cy="1234712"/>
            </a:xfrm>
            <a:prstGeom prst="rect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>
              <a:defPPr/>
            </a:lstStyle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/>
                <a:t>Подписание договора о целевом обучении</a:t>
              </a:r>
              <a:endParaRPr lang="ru-RU" sz="1600" kern="1200"/>
            </a:p>
          </p:txBody>
        </p:sp>
      </p:grpSp>
      <p:sp>
        <p:nvSpPr>
          <p:cNvPr id="46" name="Oval 59"/>
          <p:cNvSpPr/>
          <p:nvPr/>
        </p:nvSpPr>
        <p:spPr>
          <a:xfrm flipH="1">
            <a:off x="787612" y="4927889"/>
            <a:ext cx="238619" cy="248966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rgbClr val="FFFFFF"/>
                </a:solidFill>
                <a:latin typeface="dt-business-03" panose="02000509000000000000" pitchFamily="49" charset="0"/>
              </a:rPr>
              <a:t>5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/>
          </a:blip>
          <a:srcRect l="6303"/>
          <a:stretch>
            <a:fillRect/>
          </a:stretch>
        </p:blipFill>
        <p:spPr>
          <a:xfrm>
            <a:off x="807238" y="1423204"/>
            <a:ext cx="2814790" cy="3028824"/>
          </a:xfrm>
          <a:prstGeom prst="rect">
            <a:avLst/>
          </a:prstGeom>
        </p:spPr>
      </p:pic>
      <p:sp>
        <p:nvSpPr>
          <p:cNvPr id="49" name="Oval 59"/>
          <p:cNvSpPr/>
          <p:nvPr/>
        </p:nvSpPr>
        <p:spPr>
          <a:xfrm flipH="1">
            <a:off x="4567227" y="4897646"/>
            <a:ext cx="238619" cy="248966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rgbClr val="FFFFFF"/>
                </a:solidFill>
                <a:latin typeface="dt-business-03" panose="02000509000000000000" pitchFamily="49" charset="0"/>
              </a:rPr>
              <a:t>4</a:t>
            </a:r>
          </a:p>
        </p:txBody>
      </p:sp>
      <p:sp>
        <p:nvSpPr>
          <p:cNvPr id="50" name="Oval 59"/>
          <p:cNvSpPr/>
          <p:nvPr/>
        </p:nvSpPr>
        <p:spPr>
          <a:xfrm flipH="1">
            <a:off x="8696752" y="4897646"/>
            <a:ext cx="238619" cy="248966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rgbClr val="FFFFFF"/>
                </a:solidFill>
                <a:latin typeface="dt-business-03" panose="02000509000000000000" pitchFamily="49" charset="0"/>
              </a:rPr>
              <a:t>3</a:t>
            </a:r>
          </a:p>
        </p:txBody>
      </p:sp>
      <p:sp>
        <p:nvSpPr>
          <p:cNvPr id="51" name="Oval 59"/>
          <p:cNvSpPr/>
          <p:nvPr/>
        </p:nvSpPr>
        <p:spPr>
          <a:xfrm flipH="1">
            <a:off x="8771579" y="3002075"/>
            <a:ext cx="238619" cy="248966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rgbClr val="FFFFFF"/>
                </a:solidFill>
                <a:latin typeface="dt-business-03" panose="02000509000000000000" pitchFamily="49" charset="0"/>
              </a:rPr>
              <a:t>2</a:t>
            </a:r>
          </a:p>
        </p:txBody>
      </p:sp>
      <p:sp>
        <p:nvSpPr>
          <p:cNvPr id="52" name="Oval 59"/>
          <p:cNvSpPr/>
          <p:nvPr/>
        </p:nvSpPr>
        <p:spPr>
          <a:xfrm flipH="1">
            <a:off x="8771579" y="1074461"/>
            <a:ext cx="238619" cy="248966"/>
          </a:xfrm>
          <a:prstGeom prst="ellipse">
            <a:avLst/>
          </a:prstGeom>
          <a:solidFill>
            <a:srgbClr val="FF0000"/>
          </a:solidFill>
          <a:ln w="889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400">
                <a:solidFill>
                  <a:srgbClr val="FFFFFF"/>
                </a:solidFill>
                <a:latin typeface="dt-business-03" panose="02000509000000000000" pitchFamily="49" charset="0"/>
              </a:rPr>
              <a:t>1</a:t>
            </a: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10235897" y="2594310"/>
            <a:ext cx="457200" cy="39194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10227469" y="4503316"/>
            <a:ext cx="457200" cy="39194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8090173" y="5394508"/>
            <a:ext cx="457200" cy="39194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4247003" y="5394507"/>
            <a:ext cx="457200" cy="39194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8141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Полилиния 1">
            <a:extLst>
              <a:ext uri="{FF2B5EF4-FFF2-40B4-BE49-F238E27FC236}">
                <a16:creationId xmlns:a16="http://schemas.microsoft.com/office/drawing/2014/main" id="{B576F96C-DC88-4122-A2F9-E136605F42B7}"/>
              </a:ext>
            </a:extLst>
          </p:cNvPr>
          <p:cNvSpPr/>
          <p:nvPr/>
        </p:nvSpPr>
        <p:spPr>
          <a:xfrm>
            <a:off x="0" y="954907"/>
            <a:ext cx="12192000" cy="1775533"/>
          </a:xfrm>
          <a:custGeom>
            <a:gdLst>
              <a:gd name="connsiteX0" fmla="*/ 0 w 12192000"/>
              <a:gd name="connsiteY0" fmla="*/ 0 h 5628778"/>
              <a:gd name="connsiteX1" fmla="*/ 12192000 w 12192000"/>
              <a:gd name="connsiteY1" fmla="*/ 0 h 5628778"/>
              <a:gd name="connsiteX2" fmla="*/ 12192000 w 12192000"/>
              <a:gd name="connsiteY2" fmla="*/ 3403725 h 5628778"/>
              <a:gd name="connsiteX3" fmla="*/ 12028427 w 12192000"/>
              <a:gd name="connsiteY3" fmla="*/ 3557805 h 5628778"/>
              <a:gd name="connsiteX4" fmla="*/ 6096000 w 12192000"/>
              <a:gd name="connsiteY4" fmla="*/ 5628778 h 5628778"/>
              <a:gd name="connsiteX5" fmla="*/ 163573 w 12192000"/>
              <a:gd name="connsiteY5" fmla="*/ 3557805 h 5628778"/>
              <a:gd name="connsiteX6" fmla="*/ 0 w 12192000"/>
              <a:gd name="connsiteY6" fmla="*/ 3403725 h 56287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628778">
                <a:moveTo>
                  <a:pt x="0" y="0"/>
                </a:moveTo>
                <a:lnTo>
                  <a:pt x="12192000" y="0"/>
                </a:lnTo>
                <a:lnTo>
                  <a:pt x="12192000" y="3403725"/>
                </a:lnTo>
                <a:lnTo>
                  <a:pt x="12028427" y="3557805"/>
                </a:lnTo>
                <a:cubicBezTo>
                  <a:pt x="10618336" y="4822600"/>
                  <a:pt x="8484352" y="5628778"/>
                  <a:pt x="6096000" y="5628778"/>
                </a:cubicBezTo>
                <a:cubicBezTo>
                  <a:pt x="3707648" y="5628778"/>
                  <a:pt x="1573664" y="4822600"/>
                  <a:pt x="163573" y="3557805"/>
                </a:cubicBezTo>
                <a:lnTo>
                  <a:pt x="0" y="3403725"/>
                </a:lnTo>
                <a:close/>
              </a:path>
            </a:pathLst>
          </a:cu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34" y="2555701"/>
            <a:ext cx="4858238" cy="326851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81584" y="71940"/>
            <a:ext cx="10041083" cy="861774"/>
          </a:xfrm>
        </p:spPr>
        <p:txBody>
          <a:bodyPr vert="horz" wrap="square" lIns="0" tIns="0" rIns="0" bIns="0" rtlCol="0">
            <a:spAutoFit/>
          </a:bodyPr>
          <a:lstStyle>
            <a:defPPr/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АЛГОРИТМ ДЕЙСТВИЙ ПО ЗАКЛЮЧЕНИЮ ДОГОВОРА  НА  ЦЕЛЕВОЕ ОБУЧЕНИЕ ОТ ПРЕДПРИЯТИЯ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8D16009-2408-4D33-1AE9-7ADD9E98B5C8}"/>
              </a:ext>
            </a:extLst>
          </p:cNvPr>
          <p:cNvSpPr/>
          <p:nvPr/>
        </p:nvSpPr>
        <p:spPr>
          <a:xfrm>
            <a:off x="4155442" y="1844664"/>
            <a:ext cx="252548" cy="252548"/>
          </a:xfrm>
          <a:prstGeom prst="ellipse">
            <a:avLst/>
          </a:prstGeom>
          <a:solidFill>
            <a:srgbClr val="E3000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700AE71-23DE-201B-590B-A0E04D2A2ADF}"/>
              </a:ext>
            </a:extLst>
          </p:cNvPr>
          <p:cNvSpPr/>
          <p:nvPr/>
        </p:nvSpPr>
        <p:spPr>
          <a:xfrm>
            <a:off x="4150025" y="5784680"/>
            <a:ext cx="252548" cy="252548"/>
          </a:xfrm>
          <a:prstGeom prst="ellipse">
            <a:avLst/>
          </a:prstGeom>
          <a:solidFill>
            <a:srgbClr val="E3000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5A4EF-C627-980D-6BEE-D3E0B354A405}"/>
              </a:ext>
            </a:extLst>
          </p:cNvPr>
          <p:cNvSpPr txBox="1"/>
          <p:nvPr/>
        </p:nvSpPr>
        <p:spPr>
          <a:xfrm>
            <a:off x="4760098" y="3738767"/>
            <a:ext cx="2111936" cy="9879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>
                <a:solidFill>
                  <a:schemeClr val="bg1"/>
                </a:solidFill>
              </a:rPr>
              <a:t>НАПИСАНИЕ И ЗАЩИТА ВЫПУСКНОЙ КВАЛИФИКАЦИОННОЙ РАБОТЫ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>
                <a:solidFill>
                  <a:schemeClr val="bg1"/>
                </a:solidFill>
              </a:rPr>
              <a:t> (ДИПЛОМА)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D4111-92A8-C75D-C4BB-B5F72D6CC284}"/>
              </a:ext>
            </a:extLst>
          </p:cNvPr>
          <p:cNvSpPr txBox="1"/>
          <p:nvPr/>
        </p:nvSpPr>
        <p:spPr>
          <a:xfrm>
            <a:off x="4771521" y="5857950"/>
            <a:ext cx="2111937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>
                <a:solidFill>
                  <a:schemeClr val="bg1"/>
                </a:solidFill>
              </a:rPr>
              <a:t>ТРУДОУСТРОЙСТВО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B1435A-92D7-4C8B-219E-DD98BC8D98CE}"/>
              </a:ext>
            </a:extLst>
          </p:cNvPr>
          <p:cNvSpPr txBox="1"/>
          <p:nvPr/>
        </p:nvSpPr>
        <p:spPr>
          <a:xfrm>
            <a:off x="7363435" y="5788700"/>
            <a:ext cx="1845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kern="1200">
                <a:solidFill>
                  <a:schemeClr val="bg1"/>
                </a:solidFill>
              </a:rPr>
              <a:t>КВАЛИФИЦИРОВАННЫЙ СПЕЦИАЛИСТ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574087" y="1364557"/>
            <a:ext cx="7448580" cy="5166496"/>
            <a:chOff x="4078513" y="1300695"/>
            <a:chExt cx="7944153" cy="5419044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078513" y="1300695"/>
              <a:ext cx="7944153" cy="5419044"/>
              <a:chOff x="4729505" y="1974370"/>
              <a:chExt cx="7210964" cy="4603414"/>
            </a:xfrm>
          </p:grpSpPr>
          <p:sp>
            <p:nvSpPr>
              <p:cNvPr id="49" name="Скругленный прямоугольник 4"/>
              <p:cNvSpPr/>
              <p:nvPr/>
            </p:nvSpPr>
            <p:spPr>
              <a:xfrm>
                <a:off x="4729505" y="1974370"/>
                <a:ext cx="2103669" cy="1080589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Ознакомиться со списком специальностей и вузами для заключения целевого договора с АО «НПП «Исток» им. Шокина»</a:t>
                </a:r>
              </a:p>
            </p:txBody>
          </p:sp>
          <p:sp>
            <p:nvSpPr>
              <p:cNvPr id="50" name="Скругленный прямоугольник 8"/>
              <p:cNvSpPr/>
              <p:nvPr/>
            </p:nvSpPr>
            <p:spPr>
              <a:xfrm>
                <a:off x="7420064" y="1991287"/>
                <a:ext cx="1758913" cy="1046754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До </a:t>
                </a: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1 ИЮНЯ </a:t>
                </a: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подача анкеты претендентом в приемную комиссию Общества</a:t>
                </a:r>
              </a:p>
            </p:txBody>
          </p:sp>
          <p:sp>
            <p:nvSpPr>
              <p:cNvPr id="51" name="Скругленный прямоугольник 12"/>
              <p:cNvSpPr/>
              <p:nvPr/>
            </p:nvSpPr>
            <p:spPr>
              <a:xfrm>
                <a:off x="9743235" y="2047216"/>
                <a:ext cx="2197233" cy="934896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Пройти успешно собеседование и подписать Заявку в приёмной комиссии</a:t>
                </a:r>
              </a:p>
            </p:txBody>
          </p:sp>
          <p:sp>
            <p:nvSpPr>
              <p:cNvPr id="52" name="Скругленный прямоугольник 16"/>
              <p:cNvSpPr/>
              <p:nvPr/>
            </p:nvSpPr>
            <p:spPr>
              <a:xfrm>
                <a:off x="9743236" y="3707631"/>
                <a:ext cx="2197233" cy="969325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ru-RU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Скругленный прямоугольник 20"/>
              <p:cNvSpPr/>
              <p:nvPr/>
            </p:nvSpPr>
            <p:spPr>
              <a:xfrm>
                <a:off x="7316544" y="3647023"/>
                <a:ext cx="2101776" cy="1090541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ДО 01 СЕНТЯБРЯ  </a:t>
                </a: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ЗАКЛЮЧЕНИЕ ЦЕЛЕВОГО ДОГОВОРА</a:t>
                </a:r>
              </a:p>
            </p:txBody>
          </p:sp>
          <p:sp>
            <p:nvSpPr>
              <p:cNvPr id="54" name="Скругленный прямоугольник 24"/>
              <p:cNvSpPr/>
              <p:nvPr/>
            </p:nvSpPr>
            <p:spPr>
              <a:xfrm>
                <a:off x="4730148" y="3632754"/>
                <a:ext cx="2111936" cy="1119079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ОБУЧЕНИЕ В  ВУЗЕ</a:t>
                </a:r>
              </a:p>
            </p:txBody>
          </p:sp>
          <p:sp>
            <p:nvSpPr>
              <p:cNvPr id="55" name="Скругленный прямоугольник 28"/>
              <p:cNvSpPr/>
              <p:nvPr/>
            </p:nvSpPr>
            <p:spPr>
              <a:xfrm>
                <a:off x="4729941" y="5464301"/>
                <a:ext cx="2112675" cy="1113483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ПРОХОЖДЕНИЕ ПРАКТИКИ НА ПРЕДПРИЯТИИ</a:t>
                </a:r>
              </a:p>
            </p:txBody>
          </p:sp>
          <p:sp>
            <p:nvSpPr>
              <p:cNvPr id="56" name="Скругленный прямоугольник 32"/>
              <p:cNvSpPr/>
              <p:nvPr/>
            </p:nvSpPr>
            <p:spPr>
              <a:xfrm>
                <a:off x="7420065" y="5464302"/>
                <a:ext cx="1758913" cy="1102439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НАПИСАНИЕ И ЗАЩИТА ВЫПУСКНОЙ КВАЛИФИКАЦИОННОЙ РАБОТЫ</a:t>
                </a:r>
              </a:p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 (ДИПЛОМА)</a:t>
                </a:r>
              </a:p>
            </p:txBody>
          </p:sp>
          <p:sp>
            <p:nvSpPr>
              <p:cNvPr id="57" name="Скругленный прямоугольник 36"/>
              <p:cNvSpPr/>
              <p:nvPr/>
            </p:nvSpPr>
            <p:spPr>
              <a:xfrm>
                <a:off x="9743236" y="5464302"/>
                <a:ext cx="2197233" cy="1087554"/>
              </a:xfrm>
              <a:prstGeom prst="roundRect">
                <a:avLst/>
              </a:prstGeom>
              <a:solidFill>
                <a:srgbClr val="062673"/>
              </a:solidFill>
              <a:ln w="57150" cmpd="thinThick">
                <a:solidFill>
                  <a:srgbClr val="062673"/>
                </a:solidFill>
              </a:ln>
              <a:effectLst/>
            </p:spPr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>
                <a:defPPr/>
              </a:lstStyle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ТРУДОУСТРОЙСТВО НА ПРЕДПРИЯТИЕ</a:t>
                </a:r>
              </a:p>
            </p:txBody>
          </p:sp>
          <p:sp>
            <p:nvSpPr>
              <p:cNvPr id="58" name="Стрелка вправо 57"/>
              <p:cNvSpPr/>
              <p:nvPr/>
            </p:nvSpPr>
            <p:spPr>
              <a:xfrm>
                <a:off x="6906234" y="2326016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Стрелка вправо 58"/>
              <p:cNvSpPr/>
              <p:nvPr/>
            </p:nvSpPr>
            <p:spPr>
              <a:xfrm flipH="1">
                <a:off x="6862961" y="4023565"/>
                <a:ext cx="418178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Стрелка вправо 59"/>
              <p:cNvSpPr/>
              <p:nvPr/>
            </p:nvSpPr>
            <p:spPr>
              <a:xfrm>
                <a:off x="6906234" y="5819547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Стрелка вправо 60"/>
              <p:cNvSpPr/>
              <p:nvPr/>
            </p:nvSpPr>
            <p:spPr>
              <a:xfrm>
                <a:off x="9242763" y="2326016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Стрелка вправо 61"/>
              <p:cNvSpPr/>
              <p:nvPr/>
            </p:nvSpPr>
            <p:spPr>
              <a:xfrm flipH="1">
                <a:off x="9418319" y="4023565"/>
                <a:ext cx="281643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Стрелка вправо 62"/>
              <p:cNvSpPr/>
              <p:nvPr/>
            </p:nvSpPr>
            <p:spPr>
              <a:xfrm>
                <a:off x="9242763" y="5819547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Стрелка вправо 63"/>
              <p:cNvSpPr/>
              <p:nvPr/>
            </p:nvSpPr>
            <p:spPr>
              <a:xfrm rot="5400000">
                <a:off x="10658811" y="3148898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Стрелка вправо 64"/>
              <p:cNvSpPr/>
              <p:nvPr/>
            </p:nvSpPr>
            <p:spPr>
              <a:xfrm rot="5400000">
                <a:off x="5409003" y="4915563"/>
                <a:ext cx="457200" cy="391947"/>
              </a:xfrm>
              <a:prstGeom prst="rightArrow">
                <a:avLst/>
              </a:prstGeom>
              <a:solidFill>
                <a:srgbClr val="E3000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/>
              </a:lstStyle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898454" y="3533023"/>
              <a:ext cx="1737841" cy="79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01-03 АВГУСТА </a:t>
              </a:r>
              <a:r>
                <a:rPr kumimoji="0" lang="ru-RU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ПУБЛИКАЦИЯ ПРИКАЗА О ЗАЧИСЛЕНИИ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689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249" r="18225" b="19615"/>
          <a:stretch>
            <a:fillRect/>
          </a:stretch>
        </p:blipFill>
        <p:spPr>
          <a:xfrm>
            <a:off x="-25551" y="998524"/>
            <a:ext cx="12208592" cy="586887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>
            <a:defPPr/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800"/>
              <a:t>ВОСТРЕБОВАННЫЕ НАПРАВЛЕНИЯ ПОДГОТОВКИ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26222" r="218" b="36484"/>
          <a:stretch>
            <a:fillRect/>
          </a:stretch>
        </p:blipFill>
        <p:spPr>
          <a:xfrm>
            <a:off x="4654689" y="3893267"/>
            <a:ext cx="6969214" cy="28123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 t="54704" r="265" b="17219"/>
          <a:stretch>
            <a:fillRect/>
          </a:stretch>
        </p:blipFill>
        <p:spPr>
          <a:xfrm>
            <a:off x="4654689" y="1121427"/>
            <a:ext cx="6969213" cy="2638074"/>
          </a:xfrm>
          <a:prstGeom prst="rect">
            <a:avLst/>
          </a:prstGeom>
        </p:spPr>
      </p:pic>
      <p:grpSp>
        <p:nvGrpSpPr>
          <p:cNvPr id="43" name="Group 23">
            <a:extLst>
              <a:ext uri="{FF2B5EF4-FFF2-40B4-BE49-F238E27FC236}">
                <a16:creationId xmlns:a16="http://schemas.microsoft.com/office/drawing/2014/main" id="{C20B7B93-F292-4A36-A7CD-1351DB6A1FCD}"/>
              </a:ext>
            </a:extLst>
          </p:cNvPr>
          <p:cNvGrpSpPr/>
          <p:nvPr/>
        </p:nvGrpSpPr>
        <p:grpSpPr>
          <a:xfrm>
            <a:off x="1043589" y="1121427"/>
            <a:ext cx="2407626" cy="4101167"/>
            <a:chOff x="2767012" y="847623"/>
            <a:chExt cx="2465387" cy="4995965"/>
          </a:xfrm>
          <a:effectLst>
            <a:outerShdw blurRad="3175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4923AF6-5787-4AE6-8C19-1A99A558A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2816" y="847623"/>
              <a:ext cx="2427854" cy="4995965"/>
            </a:xfrm>
            <a:custGeom>
              <a:gdLst>
                <a:gd name="T0" fmla="*/ 1098 w 1287"/>
                <a:gd name="T1" fmla="*/ 0 h 2649"/>
                <a:gd name="T2" fmla="*/ 190 w 1287"/>
                <a:gd name="T3" fmla="*/ 0 h 2649"/>
                <a:gd name="T4" fmla="*/ 0 w 1287"/>
                <a:gd name="T5" fmla="*/ 190 h 2649"/>
                <a:gd name="T6" fmla="*/ 0 w 1287"/>
                <a:gd name="T7" fmla="*/ 2460 h 2649"/>
                <a:gd name="T8" fmla="*/ 190 w 1287"/>
                <a:gd name="T9" fmla="*/ 2649 h 2649"/>
                <a:gd name="T10" fmla="*/ 1098 w 1287"/>
                <a:gd name="T11" fmla="*/ 2649 h 2649"/>
                <a:gd name="T12" fmla="*/ 1287 w 1287"/>
                <a:gd name="T13" fmla="*/ 2460 h 2649"/>
                <a:gd name="T14" fmla="*/ 1287 w 1287"/>
                <a:gd name="T15" fmla="*/ 190 h 2649"/>
                <a:gd name="T16" fmla="*/ 1098 w 1287"/>
                <a:gd name="T17" fmla="*/ 0 h 2649"/>
                <a:gd name="T18" fmla="*/ 1259 w 1287"/>
                <a:gd name="T19" fmla="*/ 2446 h 2649"/>
                <a:gd name="T20" fmla="*/ 1089 w 1287"/>
                <a:gd name="T21" fmla="*/ 2617 h 2649"/>
                <a:gd name="T22" fmla="*/ 200 w 1287"/>
                <a:gd name="T23" fmla="*/ 2617 h 2649"/>
                <a:gd name="T24" fmla="*/ 29 w 1287"/>
                <a:gd name="T25" fmla="*/ 2446 h 2649"/>
                <a:gd name="T26" fmla="*/ 29 w 1287"/>
                <a:gd name="T27" fmla="*/ 195 h 2649"/>
                <a:gd name="T28" fmla="*/ 200 w 1287"/>
                <a:gd name="T29" fmla="*/ 24 h 2649"/>
                <a:gd name="T30" fmla="*/ 1089 w 1287"/>
                <a:gd name="T31" fmla="*/ 24 h 2649"/>
                <a:gd name="T32" fmla="*/ 1259 w 1287"/>
                <a:gd name="T33" fmla="*/ 195 h 2649"/>
                <a:gd name="T34" fmla="*/ 1259 w 1287"/>
                <a:gd name="T35" fmla="*/ 2446 h 26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7" h="2649">
                  <a:moveTo>
                    <a:pt x="1098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2460"/>
                    <a:pt x="0" y="2460"/>
                    <a:pt x="0" y="2460"/>
                  </a:cubicBezTo>
                  <a:cubicBezTo>
                    <a:pt x="0" y="2565"/>
                    <a:pt x="85" y="2649"/>
                    <a:pt x="190" y="2649"/>
                  </a:cubicBezTo>
                  <a:cubicBezTo>
                    <a:pt x="1098" y="2649"/>
                    <a:pt x="1098" y="2649"/>
                    <a:pt x="1098" y="2649"/>
                  </a:cubicBezTo>
                  <a:cubicBezTo>
                    <a:pt x="1202" y="2649"/>
                    <a:pt x="1287" y="2565"/>
                    <a:pt x="1287" y="2460"/>
                  </a:cubicBezTo>
                  <a:cubicBezTo>
                    <a:pt x="1287" y="190"/>
                    <a:pt x="1287" y="190"/>
                    <a:pt x="1287" y="190"/>
                  </a:cubicBezTo>
                  <a:cubicBezTo>
                    <a:pt x="1287" y="85"/>
                    <a:pt x="1202" y="0"/>
                    <a:pt x="1098" y="0"/>
                  </a:cubicBezTo>
                  <a:close/>
                  <a:moveTo>
                    <a:pt x="1259" y="2446"/>
                  </a:moveTo>
                  <a:cubicBezTo>
                    <a:pt x="1259" y="2540"/>
                    <a:pt x="1183" y="2617"/>
                    <a:pt x="1089" y="2617"/>
                  </a:cubicBezTo>
                  <a:cubicBezTo>
                    <a:pt x="200" y="2617"/>
                    <a:pt x="200" y="2617"/>
                    <a:pt x="200" y="2617"/>
                  </a:cubicBezTo>
                  <a:cubicBezTo>
                    <a:pt x="105" y="2617"/>
                    <a:pt x="29" y="2540"/>
                    <a:pt x="29" y="2446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29" y="101"/>
                    <a:pt x="105" y="24"/>
                    <a:pt x="200" y="24"/>
                  </a:cubicBezTo>
                  <a:cubicBezTo>
                    <a:pt x="1089" y="24"/>
                    <a:pt x="1089" y="24"/>
                    <a:pt x="1089" y="24"/>
                  </a:cubicBezTo>
                  <a:cubicBezTo>
                    <a:pt x="1183" y="24"/>
                    <a:pt x="1259" y="101"/>
                    <a:pt x="1259" y="195"/>
                  </a:cubicBezTo>
                  <a:lnTo>
                    <a:pt x="1259" y="2446"/>
                  </a:lnTo>
                  <a:close/>
                </a:path>
              </a:pathLst>
            </a:custGeom>
            <a:solidFill>
              <a:srgbClr val="D5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: Shape 202">
              <a:extLst>
                <a:ext uri="{FF2B5EF4-FFF2-40B4-BE49-F238E27FC236}">
                  <a16:creationId xmlns:a16="http://schemas.microsoft.com/office/drawing/2014/main" id="{272B0E96-BBE0-4DFF-B83E-A44B7F147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374" y="883180"/>
              <a:ext cx="2350810" cy="4922872"/>
            </a:xfrm>
            <a:custGeom>
              <a:gdLst>
                <a:gd name="connsiteX0" fmla="*/ 112601 w 2350810"/>
                <a:gd name="connsiteY0" fmla="*/ 592642 h 4922872"/>
                <a:gd name="connsiteX1" fmla="*/ 112601 w 2350810"/>
                <a:gd name="connsiteY1" fmla="*/ 4344061 h 4922872"/>
                <a:gd name="connsiteX2" fmla="*/ 2240183 w 2350810"/>
                <a:gd name="connsiteY2" fmla="*/ 4344061 h 4922872"/>
                <a:gd name="connsiteX3" fmla="*/ 2240183 w 2350810"/>
                <a:gd name="connsiteY3" fmla="*/ 592642 h 4922872"/>
                <a:gd name="connsiteX4" fmla="*/ 331790 w 2350810"/>
                <a:gd name="connsiteY4" fmla="*/ 0 h 4922872"/>
                <a:gd name="connsiteX5" fmla="*/ 2019020 w 2350810"/>
                <a:gd name="connsiteY5" fmla="*/ 0 h 4922872"/>
                <a:gd name="connsiteX6" fmla="*/ 2350810 w 2350810"/>
                <a:gd name="connsiteY6" fmla="*/ 331964 h 4922872"/>
                <a:gd name="connsiteX7" fmla="*/ 2350810 w 2350810"/>
                <a:gd name="connsiteY7" fmla="*/ 4590908 h 4922872"/>
                <a:gd name="connsiteX8" fmla="*/ 2019020 w 2350810"/>
                <a:gd name="connsiteY8" fmla="*/ 4922872 h 4922872"/>
                <a:gd name="connsiteX9" fmla="*/ 331790 w 2350810"/>
                <a:gd name="connsiteY9" fmla="*/ 4922872 h 4922872"/>
                <a:gd name="connsiteX10" fmla="*/ 0 w 2350810"/>
                <a:gd name="connsiteY10" fmla="*/ 4590908 h 4922872"/>
                <a:gd name="connsiteX11" fmla="*/ 0 w 2350810"/>
                <a:gd name="connsiteY11" fmla="*/ 331964 h 4922872"/>
                <a:gd name="connsiteX12" fmla="*/ 331790 w 2350810"/>
                <a:gd name="connsiteY12" fmla="*/ 0 h 49228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0810" h="4922872">
                  <a:moveTo>
                    <a:pt x="112601" y="592642"/>
                  </a:moveTo>
                  <a:lnTo>
                    <a:pt x="112601" y="4344061"/>
                  </a:lnTo>
                  <a:lnTo>
                    <a:pt x="2240183" y="4344061"/>
                  </a:lnTo>
                  <a:lnTo>
                    <a:pt x="2240183" y="592642"/>
                  </a:lnTo>
                  <a:close/>
                  <a:moveTo>
                    <a:pt x="331790" y="0"/>
                  </a:moveTo>
                  <a:cubicBezTo>
                    <a:pt x="2019020" y="0"/>
                    <a:pt x="2019020" y="0"/>
                    <a:pt x="2019020" y="0"/>
                  </a:cubicBezTo>
                  <a:cubicBezTo>
                    <a:pt x="2201882" y="0"/>
                    <a:pt x="2350810" y="149007"/>
                    <a:pt x="2350810" y="331964"/>
                  </a:cubicBezTo>
                  <a:cubicBezTo>
                    <a:pt x="2350810" y="4590908"/>
                    <a:pt x="2350810" y="4590908"/>
                    <a:pt x="2350810" y="4590908"/>
                  </a:cubicBezTo>
                  <a:cubicBezTo>
                    <a:pt x="2350810" y="4773866"/>
                    <a:pt x="2201882" y="4922872"/>
                    <a:pt x="2019020" y="4922872"/>
                  </a:cubicBezTo>
                  <a:cubicBezTo>
                    <a:pt x="331790" y="4922872"/>
                    <a:pt x="331790" y="4922872"/>
                    <a:pt x="331790" y="4922872"/>
                  </a:cubicBezTo>
                  <a:cubicBezTo>
                    <a:pt x="147044" y="4922872"/>
                    <a:pt x="0" y="4773866"/>
                    <a:pt x="0" y="4590908"/>
                  </a:cubicBezTo>
                  <a:cubicBezTo>
                    <a:pt x="0" y="331964"/>
                    <a:pt x="0" y="331964"/>
                    <a:pt x="0" y="331964"/>
                  </a:cubicBezTo>
                  <a:cubicBezTo>
                    <a:pt x="0" y="149007"/>
                    <a:pt x="147044" y="0"/>
                    <a:pt x="331790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224D6CF6-9AD7-4794-AE2B-F2DA7C362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8330" y="5316137"/>
              <a:ext cx="401021" cy="402996"/>
            </a:xfrm>
            <a:custGeom>
              <a:gdLst>
                <a:gd name="T0" fmla="*/ 106 w 213"/>
                <a:gd name="T1" fmla="*/ 0 h 214"/>
                <a:gd name="T2" fmla="*/ 0 w 213"/>
                <a:gd name="T3" fmla="*/ 107 h 214"/>
                <a:gd name="T4" fmla="*/ 106 w 213"/>
                <a:gd name="T5" fmla="*/ 214 h 214"/>
                <a:gd name="T6" fmla="*/ 213 w 213"/>
                <a:gd name="T7" fmla="*/ 107 h 214"/>
                <a:gd name="T8" fmla="*/ 106 w 213"/>
                <a:gd name="T9" fmla="*/ 0 h 214"/>
                <a:gd name="T10" fmla="*/ 106 w 213"/>
                <a:gd name="T11" fmla="*/ 200 h 214"/>
                <a:gd name="T12" fmla="*/ 13 w 213"/>
                <a:gd name="T13" fmla="*/ 107 h 214"/>
                <a:gd name="T14" fmla="*/ 106 w 213"/>
                <a:gd name="T15" fmla="*/ 13 h 214"/>
                <a:gd name="T16" fmla="*/ 200 w 213"/>
                <a:gd name="T17" fmla="*/ 107 h 214"/>
                <a:gd name="T18" fmla="*/ 106 w 213"/>
                <a:gd name="T19" fmla="*/ 200 h 2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14">
                  <a:moveTo>
                    <a:pt x="106" y="0"/>
                  </a:moveTo>
                  <a:cubicBezTo>
                    <a:pt x="47" y="0"/>
                    <a:pt x="0" y="48"/>
                    <a:pt x="0" y="107"/>
                  </a:cubicBezTo>
                  <a:cubicBezTo>
                    <a:pt x="0" y="166"/>
                    <a:pt x="47" y="214"/>
                    <a:pt x="106" y="214"/>
                  </a:cubicBezTo>
                  <a:cubicBezTo>
                    <a:pt x="165" y="214"/>
                    <a:pt x="213" y="166"/>
                    <a:pt x="213" y="107"/>
                  </a:cubicBezTo>
                  <a:cubicBezTo>
                    <a:pt x="213" y="48"/>
                    <a:pt x="165" y="0"/>
                    <a:pt x="106" y="0"/>
                  </a:cubicBezTo>
                  <a:close/>
                  <a:moveTo>
                    <a:pt x="106" y="200"/>
                  </a:moveTo>
                  <a:cubicBezTo>
                    <a:pt x="55" y="200"/>
                    <a:pt x="13" y="158"/>
                    <a:pt x="13" y="107"/>
                  </a:cubicBezTo>
                  <a:cubicBezTo>
                    <a:pt x="13" y="55"/>
                    <a:pt x="55" y="13"/>
                    <a:pt x="106" y="13"/>
                  </a:cubicBezTo>
                  <a:cubicBezTo>
                    <a:pt x="158" y="13"/>
                    <a:pt x="200" y="55"/>
                    <a:pt x="200" y="107"/>
                  </a:cubicBezTo>
                  <a:cubicBezTo>
                    <a:pt x="200" y="158"/>
                    <a:pt x="158" y="200"/>
                    <a:pt x="106" y="200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61217EA4-F4C1-4365-A880-164932394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171" y="985906"/>
              <a:ext cx="63215" cy="61240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27503742-C685-4AB9-9927-E2C764F54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004" y="1122214"/>
              <a:ext cx="88897" cy="88897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6227F6CC-1B19-493D-8F2B-59018097A700}"/>
                </a:ext>
              </a:extLst>
            </p:cNvPr>
            <p:cNvSpPr/>
            <p:nvPr/>
          </p:nvSpPr>
          <p:spPr bwMode="auto">
            <a:xfrm>
              <a:off x="3800182" y="1136042"/>
              <a:ext cx="389168" cy="51362"/>
            </a:xfrm>
            <a:custGeom>
              <a:gdLst>
                <a:gd name="T0" fmla="*/ 192 w 206"/>
                <a:gd name="T1" fmla="*/ 27 h 27"/>
                <a:gd name="T2" fmla="*/ 13 w 206"/>
                <a:gd name="T3" fmla="*/ 27 h 27"/>
                <a:gd name="T4" fmla="*/ 0 w 206"/>
                <a:gd name="T5" fmla="*/ 13 h 27"/>
                <a:gd name="T6" fmla="*/ 0 w 206"/>
                <a:gd name="T7" fmla="*/ 13 h 27"/>
                <a:gd name="T8" fmla="*/ 13 w 206"/>
                <a:gd name="T9" fmla="*/ 0 h 27"/>
                <a:gd name="T10" fmla="*/ 192 w 206"/>
                <a:gd name="T11" fmla="*/ 0 h 27"/>
                <a:gd name="T12" fmla="*/ 206 w 206"/>
                <a:gd name="T13" fmla="*/ 13 h 27"/>
                <a:gd name="T14" fmla="*/ 206 w 206"/>
                <a:gd name="T15" fmla="*/ 13 h 27"/>
                <a:gd name="T16" fmla="*/ 192 w 206"/>
                <a:gd name="T17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7">
                  <a:moveTo>
                    <a:pt x="192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0" y="0"/>
                    <a:pt x="206" y="6"/>
                    <a:pt x="206" y="13"/>
                  </a:cubicBezTo>
                  <a:cubicBezTo>
                    <a:pt x="206" y="13"/>
                    <a:pt x="206" y="13"/>
                    <a:pt x="206" y="13"/>
                  </a:cubicBezTo>
                  <a:cubicBezTo>
                    <a:pt x="206" y="21"/>
                    <a:pt x="200" y="27"/>
                    <a:pt x="192" y="27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9B7B1E52-7CA5-4188-83F9-EF755FE371E9}"/>
                </a:ext>
              </a:extLst>
            </p:cNvPr>
            <p:cNvSpPr/>
            <p:nvPr/>
          </p:nvSpPr>
          <p:spPr bwMode="auto">
            <a:xfrm>
              <a:off x="5196841" y="1916353"/>
              <a:ext cx="35558" cy="353610"/>
            </a:xfrm>
            <a:custGeom>
              <a:gdLst>
                <a:gd name="T0" fmla="*/ 0 w 19"/>
                <a:gd name="T1" fmla="*/ 5 h 187"/>
                <a:gd name="T2" fmla="*/ 0 w 19"/>
                <a:gd name="T3" fmla="*/ 181 h 187"/>
                <a:gd name="T4" fmla="*/ 6 w 19"/>
                <a:gd name="T5" fmla="*/ 187 h 187"/>
                <a:gd name="T6" fmla="*/ 13 w 19"/>
                <a:gd name="T7" fmla="*/ 187 h 187"/>
                <a:gd name="T8" fmla="*/ 19 w 19"/>
                <a:gd name="T9" fmla="*/ 181 h 187"/>
                <a:gd name="T10" fmla="*/ 19 w 19"/>
                <a:gd name="T11" fmla="*/ 5 h 187"/>
                <a:gd name="T12" fmla="*/ 13 w 19"/>
                <a:gd name="T13" fmla="*/ 0 h 187"/>
                <a:gd name="T14" fmla="*/ 6 w 19"/>
                <a:gd name="T15" fmla="*/ 0 h 187"/>
                <a:gd name="T16" fmla="*/ 0 w 19"/>
                <a:gd name="T17" fmla="*/ 5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7">
                  <a:moveTo>
                    <a:pt x="0" y="5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184"/>
                    <a:pt x="3" y="187"/>
                    <a:pt x="6" y="187"/>
                  </a:cubicBezTo>
                  <a:cubicBezTo>
                    <a:pt x="13" y="187"/>
                    <a:pt x="13" y="187"/>
                    <a:pt x="13" y="187"/>
                  </a:cubicBezTo>
                  <a:cubicBezTo>
                    <a:pt x="17" y="187"/>
                    <a:pt x="19" y="184"/>
                    <a:pt x="19" y="18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D5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D49860F-22B8-4550-A8E8-08D7711A3B7A}"/>
                </a:ext>
              </a:extLst>
            </p:cNvPr>
            <p:cNvSpPr/>
            <p:nvPr/>
          </p:nvSpPr>
          <p:spPr bwMode="auto">
            <a:xfrm>
              <a:off x="2768987" y="1475823"/>
              <a:ext cx="35558" cy="215327"/>
            </a:xfrm>
            <a:custGeom>
              <a:gdLst>
                <a:gd name="T0" fmla="*/ 0 w 19"/>
                <a:gd name="T1" fmla="*/ 6 h 114"/>
                <a:gd name="T2" fmla="*/ 0 w 19"/>
                <a:gd name="T3" fmla="*/ 108 h 114"/>
                <a:gd name="T4" fmla="*/ 6 w 19"/>
                <a:gd name="T5" fmla="*/ 114 h 114"/>
                <a:gd name="T6" fmla="*/ 13 w 19"/>
                <a:gd name="T7" fmla="*/ 114 h 114"/>
                <a:gd name="T8" fmla="*/ 19 w 19"/>
                <a:gd name="T9" fmla="*/ 108 h 114"/>
                <a:gd name="T10" fmla="*/ 19 w 19"/>
                <a:gd name="T11" fmla="*/ 6 h 114"/>
                <a:gd name="T12" fmla="*/ 13 w 19"/>
                <a:gd name="T13" fmla="*/ 0 h 114"/>
                <a:gd name="T14" fmla="*/ 6 w 19"/>
                <a:gd name="T15" fmla="*/ 0 h 114"/>
                <a:gd name="T16" fmla="*/ 0 w 19"/>
                <a:gd name="T17" fmla="*/ 6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4">
                  <a:moveTo>
                    <a:pt x="0" y="6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1"/>
                    <a:pt x="3" y="114"/>
                    <a:pt x="6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6" y="114"/>
                    <a:pt x="19" y="111"/>
                    <a:pt x="19" y="10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D5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4365F54-3411-4A22-9A99-D0B3CF9763F1}"/>
                </a:ext>
              </a:extLst>
            </p:cNvPr>
            <p:cNvSpPr/>
            <p:nvPr/>
          </p:nvSpPr>
          <p:spPr bwMode="auto">
            <a:xfrm>
              <a:off x="2767012" y="1916353"/>
              <a:ext cx="35558" cy="365463"/>
            </a:xfrm>
            <a:custGeom>
              <a:gdLst>
                <a:gd name="T0" fmla="*/ 0 w 19"/>
                <a:gd name="T1" fmla="*/ 5 h 193"/>
                <a:gd name="T2" fmla="*/ 0 w 19"/>
                <a:gd name="T3" fmla="*/ 188 h 193"/>
                <a:gd name="T4" fmla="*/ 6 w 19"/>
                <a:gd name="T5" fmla="*/ 193 h 193"/>
                <a:gd name="T6" fmla="*/ 13 w 19"/>
                <a:gd name="T7" fmla="*/ 193 h 193"/>
                <a:gd name="T8" fmla="*/ 19 w 19"/>
                <a:gd name="T9" fmla="*/ 188 h 193"/>
                <a:gd name="T10" fmla="*/ 19 w 19"/>
                <a:gd name="T11" fmla="*/ 5 h 193"/>
                <a:gd name="T12" fmla="*/ 13 w 19"/>
                <a:gd name="T13" fmla="*/ 0 h 193"/>
                <a:gd name="T14" fmla="*/ 6 w 19"/>
                <a:gd name="T15" fmla="*/ 0 h 193"/>
                <a:gd name="T16" fmla="*/ 0 w 19"/>
                <a:gd name="T17" fmla="*/ 5 h 1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3">
                  <a:moveTo>
                    <a:pt x="0" y="5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91"/>
                    <a:pt x="3" y="193"/>
                    <a:pt x="6" y="193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16" y="193"/>
                    <a:pt x="19" y="191"/>
                    <a:pt x="19" y="188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6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D5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2CB78E0-B683-48C7-B662-13E85F990D8E}"/>
                </a:ext>
              </a:extLst>
            </p:cNvPr>
            <p:cNvSpPr/>
            <p:nvPr/>
          </p:nvSpPr>
          <p:spPr bwMode="auto">
            <a:xfrm>
              <a:off x="2768987" y="2368735"/>
              <a:ext cx="35558" cy="367437"/>
            </a:xfrm>
            <a:custGeom>
              <a:gdLst>
                <a:gd name="T0" fmla="*/ 0 w 19"/>
                <a:gd name="T1" fmla="*/ 6 h 194"/>
                <a:gd name="T2" fmla="*/ 0 w 19"/>
                <a:gd name="T3" fmla="*/ 188 h 194"/>
                <a:gd name="T4" fmla="*/ 6 w 19"/>
                <a:gd name="T5" fmla="*/ 194 h 194"/>
                <a:gd name="T6" fmla="*/ 13 w 19"/>
                <a:gd name="T7" fmla="*/ 194 h 194"/>
                <a:gd name="T8" fmla="*/ 19 w 19"/>
                <a:gd name="T9" fmla="*/ 188 h 194"/>
                <a:gd name="T10" fmla="*/ 19 w 19"/>
                <a:gd name="T11" fmla="*/ 6 h 194"/>
                <a:gd name="T12" fmla="*/ 13 w 19"/>
                <a:gd name="T13" fmla="*/ 0 h 194"/>
                <a:gd name="T14" fmla="*/ 6 w 19"/>
                <a:gd name="T15" fmla="*/ 0 h 194"/>
                <a:gd name="T16" fmla="*/ 0 w 19"/>
                <a:gd name="T17" fmla="*/ 6 h 1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4">
                  <a:moveTo>
                    <a:pt x="0" y="6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91"/>
                    <a:pt x="3" y="194"/>
                    <a:pt x="6" y="194"/>
                  </a:cubicBezTo>
                  <a:cubicBezTo>
                    <a:pt x="13" y="194"/>
                    <a:pt x="13" y="194"/>
                    <a:pt x="13" y="194"/>
                  </a:cubicBezTo>
                  <a:cubicBezTo>
                    <a:pt x="16" y="194"/>
                    <a:pt x="19" y="191"/>
                    <a:pt x="19" y="18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16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D5D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A176BAEA-829F-4CEE-BF87-D78F51CD4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840" y="1236791"/>
              <a:ext cx="37535" cy="75068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7E621FBE-3334-4EEF-9B88-911AB0375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159" y="1236791"/>
              <a:ext cx="39509" cy="75068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1BA4BCBD-B6FC-41C8-BAA8-9C5525237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840" y="5391205"/>
              <a:ext cx="37535" cy="75068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AB2EBDF1-D63B-438F-841B-7C1102CC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159" y="5391205"/>
              <a:ext cx="39509" cy="75068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6407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90" y="2378774"/>
            <a:ext cx="1629038" cy="162903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77066" y="5601450"/>
            <a:ext cx="3340673" cy="7442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 algn="ctr"/>
            <a:r>
              <a:rPr lang="ru-RU" sz="14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Хочешь узнать больше о заключении договора с предприятием, сканируй </a:t>
            </a:r>
            <a:r>
              <a:rPr lang="en-US" sz="14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QR-</a:t>
            </a:r>
            <a:r>
              <a:rPr lang="ru-RU" sz="1400" b="1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45364421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61475" cy="501967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665" y="5019675"/>
            <a:ext cx="8648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8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мещающий 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 smtClean="0">
                <a:latin typeface="+mn-lt"/>
                <a:sym typeface="+mn-ea"/>
              </a:rPr>
              <a:t>КАК ПРОХОДИТ ПРОЦЕСС ОТБОРА:</a:t>
            </a:r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52095" y="1285119"/>
            <a:ext cx="11751310" cy="175323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2060"/>
                </a:solidFill>
              </a:rPr>
              <a:t>Конкурсный отбор среди всех кандидатов по следующим критериям</a:t>
            </a:r>
            <a:r>
              <a:rPr lang="ru-RU" b="1">
                <a:solidFill>
                  <a:srgbClr val="002060"/>
                </a:solidFill>
              </a:rPr>
              <a:t>: только граждане РФ </a:t>
            </a:r>
            <a:r>
              <a:rPr lang="ru-RU">
                <a:solidFill>
                  <a:srgbClr val="002060"/>
                </a:solidFill>
              </a:rPr>
              <a:t>(в том числе БЕЗ двойного гражданства); средний балл по предметам, участие в профильных олимпиадах, мотивация на дальнейшее трудоустройство в Общество и т.д.</a:t>
            </a:r>
            <a:endParaRPr lang="en-US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2060"/>
                </a:solidFill>
              </a:rPr>
              <a:t>К конкурсу на целевое обучение допускаются кандидаты, имеющие </a:t>
            </a:r>
            <a:r>
              <a:rPr lang="ru-RU" b="1">
                <a:solidFill>
                  <a:srgbClr val="002060"/>
                </a:solidFill>
              </a:rPr>
              <a:t>высокую успеваемость </a:t>
            </a:r>
            <a:r>
              <a:rPr lang="ru-RU">
                <a:solidFill>
                  <a:srgbClr val="002060"/>
                </a:solidFill>
              </a:rPr>
              <a:t>(подтверждается ведомостью оценок за первое полугодие).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420" y="3091889"/>
            <a:ext cx="7276408" cy="34150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</a:rPr>
              <a:t>Вузы </a:t>
            </a:r>
            <a:r>
              <a:rPr lang="ru-RU">
                <a:solidFill>
                  <a:srgbClr val="002060"/>
                </a:solidFill>
              </a:rPr>
              <a:t>на своих официальных сайтах публикуют квоты приема на целевое обучение</a:t>
            </a:r>
            <a:r>
              <a:rPr lang="ru-RU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</a:rPr>
              <a:t>Заключение </a:t>
            </a:r>
            <a:r>
              <a:rPr lang="ru-RU">
                <a:solidFill>
                  <a:srgbClr val="002060"/>
                </a:solidFill>
              </a:rPr>
              <a:t>договоров: решающий критерий для заключения договора – </a:t>
            </a:r>
            <a:r>
              <a:rPr lang="ru-RU" b="1">
                <a:solidFill>
                  <a:srgbClr val="002060"/>
                </a:solidFill>
              </a:rPr>
              <a:t>результаты ЕГЭ</a:t>
            </a:r>
            <a:r>
              <a:rPr lang="ru-RU">
                <a:solidFill>
                  <a:srgbClr val="002060"/>
                </a:solidFill>
              </a:rPr>
              <a:t> (русский язык, математика (профильная), физика/информатика (в зависимости от выбранного направления подготовки</a:t>
            </a:r>
            <a:r>
              <a:rPr lang="ru-RU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2060"/>
                </a:solidFill>
              </a:rPr>
              <a:t>Договор заключается между АО «НПП «Исток» им. Шокина</a:t>
            </a:r>
            <a:r>
              <a:rPr lang="ru-RU" smtClean="0">
                <a:solidFill>
                  <a:srgbClr val="002060"/>
                </a:solidFill>
              </a:rPr>
              <a:t>» и </a:t>
            </a:r>
            <a:r>
              <a:rPr lang="ru-RU">
                <a:solidFill>
                  <a:srgbClr val="002060"/>
                </a:solidFill>
              </a:rPr>
              <a:t>абитуриентом/студентом (если на момент заключения договора нет 18 лет, то ОБЯЗАТЕЛЬНО в присутствии законного представителя).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r="12699"/>
          <a:stretch>
            <a:fillRect/>
          </a:stretch>
        </p:blipFill>
        <p:spPr>
          <a:xfrm>
            <a:off x="7694625" y="3193428"/>
            <a:ext cx="4392080" cy="32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751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249" r="18225" b="19615"/>
          <a:stretch>
            <a:fillRect/>
          </a:stretch>
        </p:blipFill>
        <p:spPr>
          <a:xfrm>
            <a:off x="-1" y="998524"/>
            <a:ext cx="12183041" cy="586887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151687" y="174901"/>
            <a:ext cx="9414992" cy="646331"/>
          </a:xfr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3600" b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ВОСТРЕБОВАННЫЕ СПЕЦИАЛИСТЫ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6738" y="1655416"/>
            <a:ext cx="5328277" cy="455509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360000" indent="-360000" defTabSz="914377" fontAlgn="t">
              <a:lnSpc>
                <a:spcPct val="150000"/>
              </a:lnSpc>
              <a:spcAft>
                <a:spcPts val="600"/>
              </a:spcAft>
              <a:buClr>
                <a:srgbClr val="0936A7"/>
              </a:buClr>
              <a:buSzPct val="120000"/>
              <a:buFont typeface="Webdings" panose="05030102010509060703" pitchFamily="18" charset="2"/>
              <a:buChar char=""/>
              <a:defRPr/>
            </a:pPr>
            <a:r>
              <a:rPr lang="en-US" b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Инженер-технолог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для разработки и контроля производства микросхем.</a:t>
            </a:r>
            <a:endParaRPr lang="ru-RU">
              <a:solidFill>
                <a:srgbClr val="002060"/>
              </a:solidFill>
              <a:ea typeface="Arial" pitchFamily="34" charset="0"/>
              <a:cs typeface="Arial" pitchFamily="34" charset="0"/>
            </a:endParaRPr>
          </a:p>
          <a:p>
            <a:pPr marL="360000" indent="-360000" defTabSz="914377" fontAlgn="t">
              <a:lnSpc>
                <a:spcPct val="150000"/>
              </a:lnSpc>
              <a:spcAft>
                <a:spcPts val="600"/>
              </a:spcAft>
              <a:buClr>
                <a:srgbClr val="0936A7"/>
              </a:buClr>
              <a:buSzPct val="120000"/>
              <a:buFont typeface="Webdings" panose="05030102010509060703" pitchFamily="18" charset="2"/>
              <a:buChar char=""/>
              <a:defRPr/>
            </a:pPr>
            <a:r>
              <a:rPr lang="en-US" b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Инженер-конструктор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для оптимизации электронных схем и новых систем.</a:t>
            </a:r>
            <a:endParaRPr lang="ru-RU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defTabSz="914377" fontAlgn="t">
              <a:lnSpc>
                <a:spcPct val="150000"/>
              </a:lnSpc>
              <a:spcAft>
                <a:spcPts val="600"/>
              </a:spcAft>
              <a:buClr>
                <a:srgbClr val="0936A7"/>
              </a:buClr>
              <a:buSzPct val="120000"/>
              <a:buFont typeface="Webdings" panose="05030102010509060703" pitchFamily="18" charset="2"/>
              <a:buChar char=""/>
              <a:defRPr/>
            </a:pPr>
            <a:r>
              <a:rPr lang="en-US" b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Инженер-физик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для создания новых приборов и технологий.</a:t>
            </a:r>
            <a:endParaRPr lang="ru-RU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defTabSz="914377" fontAlgn="t">
              <a:lnSpc>
                <a:spcPct val="150000"/>
              </a:lnSpc>
              <a:spcAft>
                <a:spcPts val="600"/>
              </a:spcAft>
              <a:buClr>
                <a:srgbClr val="0936A7"/>
              </a:buClr>
              <a:buSzPct val="120000"/>
              <a:buFont typeface="Webdings" panose="05030102010509060703" pitchFamily="18" charset="2"/>
              <a:buChar char=""/>
              <a:defRPr/>
            </a:pPr>
            <a:r>
              <a:rPr lang="en-US" b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Инженер-химик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для разработки полупроводников и улучшения их качеств.</a:t>
            </a:r>
            <a:endParaRPr lang="en-US">
              <a:solidFill>
                <a:srgbClr val="002060"/>
              </a:solidFill>
            </a:endParaRPr>
          </a:p>
          <a:p>
            <a:pPr marL="360000" indent="-360000" defTabSz="914377" fontAlgn="t">
              <a:lnSpc>
                <a:spcPct val="150000"/>
              </a:lnSpc>
              <a:spcAft>
                <a:spcPts val="600"/>
              </a:spcAft>
              <a:buClr>
                <a:srgbClr val="0936A7"/>
              </a:buClr>
              <a:buSzPct val="120000"/>
              <a:buFont typeface="Webdings" panose="05030102010509060703" pitchFamily="18" charset="2"/>
              <a:buChar char=""/>
              <a:defRPr/>
            </a:pPr>
            <a:r>
              <a:rPr lang="en-US" b="1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Инженер-программист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для разработки ПО и обеспечения работы программ.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2690CD5-7385-4A55-B2F1-56DC6E1D053B}"/>
              </a:ext>
            </a:extLst>
          </p:cNvPr>
          <p:cNvSpPr/>
          <p:nvPr/>
        </p:nvSpPr>
        <p:spPr>
          <a:xfrm>
            <a:off x="289824" y="1266373"/>
            <a:ext cx="252548" cy="252548"/>
          </a:xfrm>
          <a:prstGeom prst="ellipse">
            <a:avLst/>
          </a:prstGeom>
          <a:solidFill>
            <a:srgbClr val="FF004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690CD5-7385-4A55-B2F1-56DC6E1D053B}"/>
              </a:ext>
            </a:extLst>
          </p:cNvPr>
          <p:cNvSpPr/>
          <p:nvPr/>
        </p:nvSpPr>
        <p:spPr>
          <a:xfrm>
            <a:off x="11698198" y="1266373"/>
            <a:ext cx="252548" cy="252548"/>
          </a:xfrm>
          <a:prstGeom prst="ellipse">
            <a:avLst/>
          </a:prstGeom>
          <a:solidFill>
            <a:srgbClr val="FF004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13567" t="4350" r="15211" b="-68"/>
          <a:stretch>
            <a:fillRect/>
          </a:stretch>
        </p:blipFill>
        <p:spPr>
          <a:xfrm>
            <a:off x="6378325" y="1655416"/>
            <a:ext cx="5188354" cy="45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7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>
            <a:defPPr/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/>
              <a:t>ОБУЧЕНИЕ, КОД РОСТЕХА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068" y="1246704"/>
            <a:ext cx="8556595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>
                <a:solidFill>
                  <a:srgbClr val="002060"/>
                </a:solidFill>
              </a:rPr>
              <a:t>Программа подготовки </a:t>
            </a:r>
            <a:r>
              <a:rPr lang="ru-RU" sz="1600" smtClean="0">
                <a:solidFill>
                  <a:srgbClr val="002060"/>
                </a:solidFill>
              </a:rPr>
              <a:t>специалистов - инженеров </a:t>
            </a:r>
            <a:r>
              <a:rPr lang="ru-RU" sz="1600">
                <a:solidFill>
                  <a:srgbClr val="002060"/>
                </a:solidFill>
              </a:rPr>
              <a:t>в сфере радио- и микроэлектронной промышленности, IT и информационной безопасности. Выпускники вуза получат </a:t>
            </a:r>
            <a:r>
              <a:rPr lang="ru-RU" sz="1600" b="1">
                <a:solidFill>
                  <a:srgbClr val="002060"/>
                </a:solidFill>
              </a:rPr>
              <a:t>гарантированное трудоустройство </a:t>
            </a:r>
            <a:r>
              <a:rPr lang="ru-RU" sz="1600" b="1" smtClean="0">
                <a:solidFill>
                  <a:srgbClr val="002060"/>
                </a:solidFill>
              </a:rPr>
              <a:t>с 1 курса обучения </a:t>
            </a:r>
            <a:r>
              <a:rPr lang="ru-RU" sz="1600" smtClean="0">
                <a:solidFill>
                  <a:srgbClr val="002060"/>
                </a:solidFill>
              </a:rPr>
              <a:t>и </a:t>
            </a:r>
            <a:r>
              <a:rPr lang="ru-RU" sz="1600">
                <a:solidFill>
                  <a:srgbClr val="002060"/>
                </a:solidFill>
              </a:rPr>
              <a:t>будут участвовать в </a:t>
            </a:r>
            <a:r>
              <a:rPr lang="ru-RU" sz="1600" b="1">
                <a:solidFill>
                  <a:srgbClr val="002060"/>
                </a:solidFill>
              </a:rPr>
              <a:t>создании новейшей российской электроники, программных комплексов и систем</a:t>
            </a:r>
            <a:r>
              <a:rPr lang="ru-RU" sz="1600">
                <a:solidFill>
                  <a:srgbClr val="002060"/>
                </a:solidFill>
              </a:rPr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068" y="2489686"/>
            <a:ext cx="8096325" cy="3966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50746" y="2489686"/>
            <a:ext cx="3298000" cy="414728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550" b="1">
                <a:solidFill>
                  <a:srgbClr val="002060"/>
                </a:solidFill>
              </a:rPr>
              <a:t>Преимущества</a:t>
            </a:r>
            <a:r>
              <a:rPr lang="ru-RU" sz="155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Бесплатное обучение в ВУЗе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Усиленная программа обучения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Углубленный английский язык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Цифровые компетенции в привязке к производственным задачам, современным технологиям и системам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Мотивационные выплаты от 20 тыс. руб. в месяц в зависимости от успеваемости (включая дополнительные выплаты за повышение уровня английского языка — от 4 500 руб.)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43837" y="2595654"/>
            <a:ext cx="4835263" cy="2893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sz="1600" b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стать участником проекта «Код Ростеха»: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469" y="1193959"/>
            <a:ext cx="1182709" cy="11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r="7394"/>
          <a:stretch>
            <a:fillRect/>
          </a:stretch>
        </p:blipFill>
        <p:spPr bwMode="auto">
          <a:xfrm>
            <a:off x="459544" y="2181836"/>
            <a:ext cx="3999518" cy="28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ПЕРЕДОВАЯ ИНЖЕНЕРНАЯ ШКОЛА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544" y="1163145"/>
            <a:ext cx="788259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>
                <a:solidFill>
                  <a:srgbClr val="002060"/>
                </a:solidFill>
              </a:rPr>
              <a:t>Федеральный проект Министерства науки и высшего образования России. Его ключевая цель — подготовить высококвалифицированных инженеров нового поколения, способных обеспечить стране технологический суверенитет.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5656" y="2461063"/>
            <a:ext cx="3827574" cy="414728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550" b="1">
                <a:solidFill>
                  <a:srgbClr val="002060"/>
                </a:solidFill>
              </a:rPr>
              <a:t>Преимущества Передовой инженерной школы СВЧ-электроники РТУ МИРЭА</a:t>
            </a:r>
            <a:r>
              <a:rPr lang="ru-RU" sz="155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Проектно-деятельностный подход к обучению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Объектно-ориентированные программы обучения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Высокотехнологичное оборудование для учёбы и научных исследований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Участие в прорывных научных исследованиях и разработках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Институт наставничества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Высококвалифицированный преподавательский состав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50">
                <a:solidFill>
                  <a:srgbClr val="002060"/>
                </a:solidFill>
              </a:rPr>
              <a:t>Возможности для самореализации и профессионального роста </a:t>
            </a:r>
          </a:p>
        </p:txBody>
      </p:sp>
      <p:pic>
        <p:nvPicPr>
          <p:cNvPr id="7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2" t="7513" r="6248" b="1756"/>
          <a:stretch>
            <a:fillRect/>
          </a:stretch>
        </p:blipFill>
        <p:spPr bwMode="auto">
          <a:xfrm>
            <a:off x="3240660" y="3026476"/>
            <a:ext cx="4636795" cy="347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644" y="1350839"/>
            <a:ext cx="989598" cy="9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339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Прямоугольник 13"/>
          <p:cNvSpPr/>
          <p:nvPr/>
        </p:nvSpPr>
        <p:spPr>
          <a:xfrm>
            <a:off x="6998138" y="1381114"/>
            <a:ext cx="5047448" cy="4711865"/>
          </a:xfrm>
          <a:prstGeom prst="rect">
            <a:avLst/>
          </a:prstGeom>
          <a:solidFill>
            <a:srgbClr val="4081C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7397" y="1381115"/>
            <a:ext cx="5054950" cy="4711865"/>
          </a:xfrm>
          <a:prstGeom prst="rect">
            <a:avLst/>
          </a:prstGeom>
          <a:solidFill>
            <a:srgbClr val="4081C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31350" y="20683"/>
            <a:ext cx="10260649" cy="954768"/>
          </a:xfrm>
        </p:spPr>
        <p:txBody>
          <a:bodyPr>
            <a:normAutofit fontScale="92500"/>
          </a:bodyPr>
          <a:lstStyle>
            <a:defPPr/>
          </a:lstStyle>
          <a:p>
            <a:r>
              <a:rPr lang="ru-RU" sz="2400" b="1" i="0" u="none" strike="noStrike" baseline="0">
                <a:latin typeface="+mn-lt"/>
              </a:rPr>
              <a:t>БАЗОВОЕ ВЫСШЕЕ и СПЕЦИАЛИЗИРОВАННОЕ ВЫСШЕЕ ОБРАЗОВАНИЕ : </a:t>
            </a:r>
          </a:p>
          <a:p>
            <a:r>
              <a:rPr lang="ru-RU" sz="2400" b="1" i="0" u="none" strike="noStrike" baseline="0">
                <a:latin typeface="+mn-lt"/>
              </a:rPr>
              <a:t>АО «ОПК» -МИРЭА</a:t>
            </a:r>
            <a:endParaRPr lang="ru-RU" sz="4000"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46E15-43A8-E270-D2EF-2501F3FA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433"/>
            <a:ext cx="925033" cy="1022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10FD8-9955-10EA-5647-C43905F6F82D}"/>
              </a:ext>
            </a:extLst>
          </p:cNvPr>
          <p:cNvSpPr txBox="1"/>
          <p:nvPr/>
        </p:nvSpPr>
        <p:spPr>
          <a:xfrm>
            <a:off x="264921" y="2876426"/>
            <a:ext cx="50099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800" b="0" i="0" u="none" strike="noStrike" baseline="0" smtClean="0">
                <a:solidFill>
                  <a:srgbClr val="002060"/>
                </a:solidFill>
              </a:rPr>
              <a:t>• </a:t>
            </a:r>
            <a:r>
              <a:rPr lang="ru-RU" sz="1800" b="1" i="0" u="none" strike="noStrike" baseline="0" smtClean="0">
                <a:solidFill>
                  <a:srgbClr val="002060"/>
                </a:solidFill>
              </a:rPr>
              <a:t>Конструирование </a:t>
            </a:r>
            <a:r>
              <a:rPr lang="ru-RU" sz="1800" b="1" i="0" u="none" strike="noStrike" baseline="0">
                <a:solidFill>
                  <a:srgbClr val="002060"/>
                </a:solidFill>
              </a:rPr>
              <a:t>и технология электронных средств* </a:t>
            </a:r>
            <a:r>
              <a:rPr lang="ru-RU" sz="1800" b="0" i="0" u="none" strike="noStrike" baseline="0">
                <a:solidFill>
                  <a:srgbClr val="121F36"/>
                </a:solidFill>
              </a:rPr>
              <a:t>(4 года)</a:t>
            </a:r>
          </a:p>
          <a:p>
            <a:pPr/>
            <a:r>
              <a:rPr lang="ru-RU">
                <a:solidFill>
                  <a:srgbClr val="121F36"/>
                </a:solidFill>
              </a:rPr>
              <a:t>Профиль: проектирование и технология СВЧ устройств</a:t>
            </a:r>
            <a:endParaRPr lang="ru-RU" sz="1800" b="0" i="0" u="none" strike="noStrike" baseline="0">
              <a:solidFill>
                <a:srgbClr val="121F36"/>
              </a:solidFill>
            </a:endParaRPr>
          </a:p>
          <a:p>
            <a:pPr/>
            <a:r>
              <a:rPr lang="ru-RU" sz="1800" b="0" i="0" u="none" strike="noStrike" baseline="0" smtClean="0">
                <a:solidFill>
                  <a:srgbClr val="002060"/>
                </a:solidFill>
              </a:rPr>
              <a:t>• </a:t>
            </a:r>
            <a:r>
              <a:rPr lang="ru-RU" sz="1800" b="1" i="0" u="none" strike="noStrike" baseline="0" smtClean="0">
                <a:solidFill>
                  <a:srgbClr val="002060"/>
                </a:solidFill>
              </a:rPr>
              <a:t>Информатика </a:t>
            </a:r>
            <a:r>
              <a:rPr lang="ru-RU" sz="1800" b="1" i="0" u="none" strike="noStrike" baseline="0">
                <a:solidFill>
                  <a:srgbClr val="002060"/>
                </a:solidFill>
              </a:rPr>
              <a:t>и вычислительная техника </a:t>
            </a:r>
          </a:p>
          <a:p>
            <a:pPr/>
            <a:r>
              <a:rPr lang="ru-RU" sz="1800" b="0" i="0" u="none" strike="noStrike" baseline="0">
                <a:solidFill>
                  <a:srgbClr val="002060"/>
                </a:solidFill>
              </a:rPr>
              <a:t>(4 года) </a:t>
            </a:r>
          </a:p>
          <a:p>
            <a:pPr/>
            <a:r>
              <a:rPr lang="ru-RU">
                <a:solidFill>
                  <a:srgbClr val="002060"/>
                </a:solidFill>
              </a:rPr>
              <a:t>Профиль: Умные сервисы высокотехнологичных производств</a:t>
            </a:r>
            <a:endParaRPr lang="ru-RU" sz="1800" b="0" i="0" u="none" strike="noStrike" baseline="0">
              <a:solidFill>
                <a:srgbClr val="121F36"/>
              </a:solidFill>
            </a:endParaRPr>
          </a:p>
          <a:p>
            <a:pPr/>
            <a:endParaRPr lang="ru-RU" sz="1800" b="0" i="0" u="none" strike="noStrike" baseline="0">
              <a:solidFill>
                <a:srgbClr val="121F36"/>
              </a:solidFill>
            </a:endParaRPr>
          </a:p>
          <a:p>
            <a:pPr/>
            <a:r>
              <a:rPr lang="ru-RU" sz="1800" b="1" i="0" u="none" strike="noStrike" baseline="0">
                <a:solidFill>
                  <a:srgbClr val="121F36"/>
                </a:solidFill>
              </a:rPr>
              <a:t>профиль компетенций разработан с учетом задач ПИШ</a:t>
            </a:r>
            <a:r>
              <a:rPr lang="ru-RU" sz="1800" b="0" i="0" u="none" strike="noStrike" baseline="0">
                <a:solidFill>
                  <a:srgbClr val="121F36"/>
                </a:solidFill>
              </a:rPr>
              <a:t>	</a:t>
            </a:r>
            <a:r>
              <a:rPr lang="ru-RU" sz="1800" b="0" i="0" u="none" strike="noStrike" baseline="0">
                <a:solidFill>
                  <a:srgbClr val="006FC0"/>
                </a:solidFill>
              </a:rPr>
              <a:t>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55DE3-2305-A3A0-2EF2-ADE1EABBD907}"/>
              </a:ext>
            </a:extLst>
          </p:cNvPr>
          <p:cNvSpPr txBox="1"/>
          <p:nvPr/>
        </p:nvSpPr>
        <p:spPr>
          <a:xfrm>
            <a:off x="256392" y="1532614"/>
            <a:ext cx="49108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 i="0" u="none" strike="noStrike" baseline="0">
                <a:solidFill>
                  <a:schemeClr val="accent6"/>
                </a:solidFill>
              </a:rPr>
              <a:t>Код Ростеха </a:t>
            </a:r>
          </a:p>
          <a:p>
            <a:pPr algn="ctr"/>
            <a:r>
              <a:rPr lang="ru-RU" sz="2000" b="1" i="1" u="none" strike="noStrike" baseline="0">
                <a:solidFill>
                  <a:schemeClr val="accent6"/>
                </a:solidFill>
              </a:rPr>
              <a:t>бакалавриат</a:t>
            </a:r>
            <a:r>
              <a:rPr lang="ru-RU" sz="2000" b="1" i="0" u="none" strike="noStrike" baseline="0">
                <a:solidFill>
                  <a:schemeClr val="accent6"/>
                </a:solidFill>
              </a:rPr>
              <a:t> </a:t>
            </a:r>
            <a:r>
              <a:rPr lang="ru-RU" sz="2000" i="0" u="none" strike="noStrike" baseline="0">
                <a:solidFill>
                  <a:schemeClr val="accent6"/>
                </a:solidFill>
              </a:rPr>
              <a:t>(</a:t>
            </a:r>
            <a:r>
              <a:rPr lang="ru-RU" sz="2000" i="1" u="none" strike="noStrike" baseline="0">
                <a:solidFill>
                  <a:schemeClr val="accent6"/>
                </a:solidFill>
              </a:rPr>
              <a:t>инженеры в интересах радиоэлектронного комплекса</a:t>
            </a:r>
            <a:r>
              <a:rPr lang="ru-RU" sz="2000" i="0" u="none" strike="noStrike" baseline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1D80B1-24B2-AA31-8525-45306AAA1B38}"/>
              </a:ext>
            </a:extLst>
          </p:cNvPr>
          <p:cNvSpPr txBox="1"/>
          <p:nvPr/>
        </p:nvSpPr>
        <p:spPr>
          <a:xfrm>
            <a:off x="7135343" y="2732531"/>
            <a:ext cx="48135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800" b="0" i="0" u="none" strike="noStrike" baseline="0" smtClean="0">
                <a:solidFill>
                  <a:srgbClr val="002060"/>
                </a:solidFill>
              </a:rPr>
              <a:t>• </a:t>
            </a:r>
            <a:r>
              <a:rPr lang="ru-RU" sz="1800" b="1" i="0" u="none" strike="noStrike" baseline="0" smtClean="0">
                <a:solidFill>
                  <a:srgbClr val="002060"/>
                </a:solidFill>
              </a:rPr>
              <a:t>Конструирование </a:t>
            </a:r>
            <a:r>
              <a:rPr lang="ru-RU" sz="1800" b="1" i="0" u="none" strike="noStrike" baseline="0">
                <a:solidFill>
                  <a:srgbClr val="002060"/>
                </a:solidFill>
              </a:rPr>
              <a:t>и технология электронных средств**</a:t>
            </a:r>
            <a:r>
              <a:rPr lang="ru-RU" sz="1800" b="0" i="0" u="none" strike="noStrike" baseline="0">
                <a:solidFill>
                  <a:srgbClr val="002060"/>
                </a:solidFill>
              </a:rPr>
              <a:t>: </a:t>
            </a:r>
          </a:p>
          <a:p>
            <a:pPr/>
            <a:r>
              <a:rPr lang="ru-RU" sz="1800" b="0" i="1" u="none" strike="noStrike" baseline="0">
                <a:solidFill>
                  <a:srgbClr val="002060"/>
                </a:solidFill>
              </a:rPr>
              <a:t>направление</a:t>
            </a:r>
            <a:r>
              <a:rPr lang="ru-RU" sz="1800" b="0" i="0" u="none" strike="noStrike" baseline="0">
                <a:solidFill>
                  <a:srgbClr val="002060"/>
                </a:solidFill>
              </a:rPr>
              <a:t>-конструирование и технология радиоэлектронных средств СВЧ</a:t>
            </a:r>
          </a:p>
          <a:p>
            <a:pPr/>
            <a:r>
              <a:rPr lang="ru-RU" sz="1800" b="0" i="0" u="none" strike="noStrike" baseline="0">
                <a:solidFill>
                  <a:srgbClr val="002060"/>
                </a:solidFill>
              </a:rPr>
              <a:t>• </a:t>
            </a:r>
            <a:r>
              <a:rPr lang="ru-RU" sz="1800" b="1" i="0" u="none" strike="noStrike" baseline="0">
                <a:solidFill>
                  <a:srgbClr val="002060"/>
                </a:solidFill>
              </a:rPr>
              <a:t>Информатика и вычислительная техника: </a:t>
            </a:r>
            <a:r>
              <a:rPr lang="ru-RU" sz="1800" b="0" i="1" u="none" strike="noStrike" baseline="0">
                <a:solidFill>
                  <a:srgbClr val="002060"/>
                </a:solidFill>
              </a:rPr>
              <a:t>направление:</a:t>
            </a:r>
            <a:r>
              <a:rPr lang="ru-RU" sz="1800" b="0" i="0" u="none" strike="noStrike" baseline="0">
                <a:solidFill>
                  <a:srgbClr val="002060"/>
                </a:solidFill>
              </a:rPr>
              <a:t> разработка и создание технологического САПР</a:t>
            </a:r>
          </a:p>
          <a:p>
            <a:pPr/>
            <a:r>
              <a:rPr lang="ru-RU" sz="1800" b="0" i="0" u="none" strike="noStrike" baseline="0" smtClean="0">
                <a:solidFill>
                  <a:srgbClr val="002060"/>
                </a:solidFill>
              </a:rPr>
              <a:t>• </a:t>
            </a:r>
            <a:r>
              <a:rPr lang="ru-RU" sz="1800" b="1" i="0" u="none" strike="noStrike" baseline="0" smtClean="0">
                <a:solidFill>
                  <a:srgbClr val="002060"/>
                </a:solidFill>
              </a:rPr>
              <a:t>Приборостроение</a:t>
            </a:r>
            <a:r>
              <a:rPr lang="ru-RU" sz="1800" b="1" i="0" u="none" strike="noStrike" baseline="0">
                <a:solidFill>
                  <a:srgbClr val="002060"/>
                </a:solidFill>
              </a:rPr>
              <a:t>:</a:t>
            </a:r>
          </a:p>
          <a:p>
            <a:pPr/>
            <a:r>
              <a:rPr lang="ru-RU" i="1">
                <a:solidFill>
                  <a:srgbClr val="002060"/>
                </a:solidFill>
              </a:rPr>
              <a:t>направление:</a:t>
            </a:r>
            <a:r>
              <a:rPr lang="ru-RU">
                <a:solidFill>
                  <a:srgbClr val="002060"/>
                </a:solidFill>
              </a:rPr>
              <a:t> технология и разработки изготовления СВЧ приборов</a:t>
            </a:r>
            <a:endParaRPr lang="ru-RU" sz="1800" i="0" u="none" strike="noStrike" baseline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F5781-9A6A-46B8-E976-A64C8C4CE2F3}"/>
              </a:ext>
            </a:extLst>
          </p:cNvPr>
          <p:cNvSpPr txBox="1"/>
          <p:nvPr/>
        </p:nvSpPr>
        <p:spPr>
          <a:xfrm>
            <a:off x="6783255" y="1515762"/>
            <a:ext cx="5408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400" b="1" i="0" u="none" strike="noStrike" baseline="0">
                <a:solidFill>
                  <a:schemeClr val="accent6"/>
                </a:solidFill>
              </a:rPr>
              <a:t>ПИШ </a:t>
            </a:r>
            <a:r>
              <a:rPr lang="ru-RU" sz="2400" b="1" i="0" u="none" strike="noStrike" baseline="0" smtClean="0">
                <a:solidFill>
                  <a:schemeClr val="accent6"/>
                </a:solidFill>
              </a:rPr>
              <a:t>«</a:t>
            </a:r>
            <a:r>
              <a:rPr lang="ru-RU" sz="2400" b="1" i="0" u="none" strike="noStrike" baseline="0">
                <a:solidFill>
                  <a:schemeClr val="accent6"/>
                </a:solidFill>
              </a:rPr>
              <a:t>СВЧ электроники»</a:t>
            </a:r>
            <a:r>
              <a:rPr lang="ru-RU" sz="1800" b="1" i="0" u="none" strike="noStrike" baseline="0">
                <a:solidFill>
                  <a:schemeClr val="accent6"/>
                </a:solidFill>
              </a:rPr>
              <a:t>: </a:t>
            </a:r>
            <a:r>
              <a:rPr lang="ru-RU" sz="1800" i="1" u="none" strike="noStrike" baseline="0" smtClean="0">
                <a:solidFill>
                  <a:schemeClr val="accent6"/>
                </a:solidFill>
              </a:rPr>
              <a:t>магистратура</a:t>
            </a:r>
            <a:endParaRPr lang="ru-RU" sz="1800" i="0" u="none" strike="noStrike" baseline="0">
              <a:solidFill>
                <a:schemeClr val="accent6"/>
              </a:solidFill>
            </a:endParaRPr>
          </a:p>
          <a:p>
            <a:pPr algn="ctr"/>
            <a:r>
              <a:rPr lang="ru-RU" sz="1800" i="0" u="none" strike="noStrike" baseline="0">
                <a:solidFill>
                  <a:schemeClr val="accent6"/>
                </a:solidFill>
              </a:rPr>
              <a:t>АО «НПП «Исток» им. Шокина»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659F0-7EF9-9726-1B33-451E759DE266}"/>
              </a:ext>
            </a:extLst>
          </p:cNvPr>
          <p:cNvSpPr txBox="1"/>
          <p:nvPr/>
        </p:nvSpPr>
        <p:spPr>
          <a:xfrm>
            <a:off x="209162" y="6128741"/>
            <a:ext cx="6770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 b="0" i="1" u="none" strike="noStrike" baseline="0">
                <a:solidFill>
                  <a:srgbClr val="002060"/>
                </a:solidFill>
              </a:rPr>
              <a:t>*Всего в «Код Ростеха» 3 направления подготовки</a:t>
            </a:r>
          </a:p>
          <a:p>
            <a:pPr/>
            <a:r>
              <a:rPr lang="ru-RU" sz="1600" i="1">
                <a:solidFill>
                  <a:srgbClr val="002060"/>
                </a:solidFill>
              </a:rPr>
              <a:t>** Всего в ПИШ (магистратура) 6 направлений подготовки</a:t>
            </a: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F8D8C3C3-26F3-10C5-056F-E421CC1967E2}"/>
              </a:ext>
            </a:extLst>
          </p:cNvPr>
          <p:cNvSpPr/>
          <p:nvPr/>
        </p:nvSpPr>
        <p:spPr>
          <a:xfrm>
            <a:off x="5828759" y="2783761"/>
            <a:ext cx="615462" cy="2269854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7A346CD7-F916-A21B-6AF6-6B7C0B6FA314}"/>
              </a:ext>
            </a:extLst>
          </p:cNvPr>
          <p:cNvSpPr/>
          <p:nvPr/>
        </p:nvSpPr>
        <p:spPr>
          <a:xfrm>
            <a:off x="5341354" y="1908062"/>
            <a:ext cx="1597776" cy="45314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9C3BA1-D5BB-3FB5-4335-1AC8D807A952}"/>
              </a:ext>
            </a:extLst>
          </p:cNvPr>
          <p:cNvSpPr txBox="1"/>
          <p:nvPr/>
        </p:nvSpPr>
        <p:spPr>
          <a:xfrm>
            <a:off x="5436267" y="1314656"/>
            <a:ext cx="1415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chemeClr val="accent6"/>
                </a:solidFill>
              </a:rPr>
              <a:t>начиная со 2 курса</a:t>
            </a:r>
          </a:p>
        </p:txBody>
      </p:sp>
    </p:spTree>
    <p:extLst>
      <p:ext uri="{BB962C8B-B14F-4D97-AF65-F5344CB8AC3E}">
        <p14:creationId xmlns:p14="http://schemas.microsoft.com/office/powerpoint/2010/main" val="147681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МЫ В БЛИЖАЙШЕМ БУДУЩЕМ</a:t>
            </a:r>
            <a:endParaRPr lang="ru-RU" b="0"/>
          </a:p>
        </p:txBody>
      </p:sp>
      <p:sp>
        <p:nvSpPr>
          <p:cNvPr id="4" name="TextBox 3"/>
          <p:cNvSpPr txBox="1"/>
          <p:nvPr/>
        </p:nvSpPr>
        <p:spPr>
          <a:xfrm>
            <a:off x="106820" y="1076757"/>
            <a:ext cx="3163128" cy="1655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&gt;85 000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i="1" err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кв.м. или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7</a:t>
            </a:r>
            <a:endParaRPr lang="ru-RU" sz="4000" b="1" i="1">
              <a:solidFill>
                <a:srgbClr val="019D7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 sz="15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новых производственных корпусов, оснащенных современным технологическим оборудованием</a:t>
            </a:r>
          </a:p>
          <a:p>
            <a:pPr/>
            <a:endParaRPr lang="ru-RU" sz="240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endParaRPr lang="ru-RU" sz="240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0701" y="1095991"/>
            <a:ext cx="2961862" cy="150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&gt;5 000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i="1" err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кв.м. или 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/>
            <a:r>
              <a:rPr lang="ru-RU" sz="15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производственных корпуса под реконструкцию и техническое перевооружение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2059" y="5328331"/>
            <a:ext cx="2888974" cy="139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3 500 </a:t>
            </a:r>
            <a:r>
              <a:rPr lang="ru-RU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единиц</a:t>
            </a:r>
          </a:p>
          <a:p>
            <a:pPr/>
            <a:r>
              <a:rPr lang="ru-RU" sz="15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современного технологического оборудования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4892" y="5328331"/>
            <a:ext cx="2769703" cy="1338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000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единиц</a:t>
            </a:r>
          </a:p>
          <a:p>
            <a:pPr/>
            <a:r>
              <a:rPr lang="ru-RU" sz="15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контрольно-измерительного и испытательного оборудования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 l="-127" t="-215" r="8946" b="40"/>
          <a:stretch>
            <a:fillRect/>
          </a:stretch>
        </p:blipFill>
        <p:spPr>
          <a:xfrm>
            <a:off x="-8244" y="2780071"/>
            <a:ext cx="6261560" cy="4077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7251" t="731" r="16163" b="7436"/>
          <a:stretch>
            <a:fillRect/>
          </a:stretch>
        </p:blipFill>
        <p:spPr>
          <a:xfrm>
            <a:off x="6253316" y="975451"/>
            <a:ext cx="5943985" cy="42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1040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ОТКУДА 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9478"/>
          <a:stretch>
            <a:fillRect/>
          </a:stretch>
        </p:blipFill>
        <p:spPr>
          <a:xfrm>
            <a:off x="7089" y="975451"/>
            <a:ext cx="12184911" cy="588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97" y="1059186"/>
            <a:ext cx="10095514" cy="57947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0902" y="3198031"/>
            <a:ext cx="4061569" cy="1437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находимся на северо-востоке Московской области </a:t>
            </a:r>
          </a:p>
          <a:p>
            <a:pPr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(27 км от центра Москвы)</a:t>
            </a:r>
          </a:p>
          <a:p>
            <a:pPr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наукограде Фрязино</a:t>
            </a:r>
          </a:p>
        </p:txBody>
      </p:sp>
    </p:spTree>
    <p:extLst>
      <p:ext uri="{BB962C8B-B14F-4D97-AF65-F5344CB8AC3E}">
        <p14:creationId xmlns:p14="http://schemas.microsoft.com/office/powerpoint/2010/main" val="449599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249" r="18225" b="19615"/>
          <a:stretch>
            <a:fillRect/>
          </a:stretch>
        </p:blipFill>
        <p:spPr>
          <a:xfrm>
            <a:off x="0" y="989121"/>
            <a:ext cx="12208592" cy="586887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94933" y="0"/>
            <a:ext cx="9414992" cy="954768"/>
          </a:xfrm>
        </p:spPr>
        <p:txBody>
          <a:bodyPr>
            <a:normAutofit/>
          </a:bodyPr>
          <a:lstStyle>
            <a:defPPr/>
          </a:lstStyle>
          <a:p>
            <a:r>
              <a:rPr lang="ru-RU" smtClean="0"/>
              <a:t>ПРИСОЕДИНЯЙТЕСЬ К НАШЕЙ КОМАНДЕ!</a:t>
            </a:r>
            <a:endParaRPr lang="ru-RU"/>
          </a:p>
        </p:txBody>
      </p:sp>
      <p:sp>
        <p:nvSpPr>
          <p:cNvPr id="34" name="Freeform 7"/>
          <p:cNvSpPr/>
          <p:nvPr/>
        </p:nvSpPr>
        <p:spPr bwMode="auto">
          <a:xfrm>
            <a:off x="1046618" y="1926252"/>
            <a:ext cx="2429041" cy="1625959"/>
          </a:xfrm>
          <a:custGeom>
            <a:gdLst>
              <a:gd name="T0" fmla="*/ 26180 w 255895"/>
              <a:gd name="T1" fmla="*/ 83555 h 187281"/>
              <a:gd name="T2" fmla="*/ 70539 w 255895"/>
              <a:gd name="T3" fmla="*/ 29199 h 187281"/>
              <a:gd name="T4" fmla="*/ 126188 w 255895"/>
              <a:gd name="T5" fmla="*/ 12840 h 187281"/>
              <a:gd name="T6" fmla="*/ 227778 w 255895"/>
              <a:gd name="T7" fmla="*/ 50160 h 187281"/>
              <a:gd name="T8" fmla="*/ 233371 w 255895"/>
              <a:gd name="T9" fmla="*/ 104359 h 187281"/>
              <a:gd name="T10" fmla="*/ 197032 w 255895"/>
              <a:gd name="T11" fmla="*/ 145887 h 187281"/>
              <a:gd name="T12" fmla="*/ 77211 w 255895"/>
              <a:gd name="T13" fmla="*/ 163644 h 187281"/>
              <a:gd name="T14" fmla="*/ 18457 w 255895"/>
              <a:gd name="T15" fmla="*/ 108547 h 187281"/>
              <a:gd name="T16" fmla="*/ 63934 w 255895"/>
              <a:gd name="T17" fmla="*/ 30008 h 187281"/>
              <a:gd name="T18" fmla="*/ 61301 w 255895"/>
              <a:gd name="T19" fmla="*/ 21703 h 187281"/>
              <a:gd name="T20" fmla="*/ 50274 w 255895"/>
              <a:gd name="T21" fmla="*/ 23535 h 187281"/>
              <a:gd name="T22" fmla="*/ 2532 w 255895"/>
              <a:gd name="T23" fmla="*/ 100078 h 187281"/>
              <a:gd name="T24" fmla="*/ 47317 w 255895"/>
              <a:gd name="T25" fmla="*/ 165808 h 187281"/>
              <a:gd name="T26" fmla="*/ 191727 w 255895"/>
              <a:gd name="T27" fmla="*/ 163429 h 187281"/>
              <a:gd name="T28" fmla="*/ 242649 w 255895"/>
              <a:gd name="T29" fmla="*/ 120918 h 187281"/>
              <a:gd name="T30" fmla="*/ 248387 w 255895"/>
              <a:gd name="T31" fmla="*/ 57929 h 187281"/>
              <a:gd name="T32" fmla="*/ 139450 w 255895"/>
              <a:gd name="T33" fmla="*/ 238 h 187281"/>
              <a:gd name="T34" fmla="*/ 66868 w 255895"/>
              <a:gd name="T35" fmla="*/ 16355 h 187281"/>
              <a:gd name="T36" fmla="*/ 10157 w 255895"/>
              <a:gd name="T37" fmla="*/ 83086 h 187281"/>
              <a:gd name="T38" fmla="*/ 26180 w 255895"/>
              <a:gd name="T39" fmla="*/ 83555 h 187281"/>
              <a:gd name="T40" fmla="*/ 26180 w 255895"/>
              <a:gd name="T41" fmla="*/ 83555 h 1872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5895" h="187281">
                <a:moveTo>
                  <a:pt x="26180" y="83555"/>
                </a:moveTo>
                <a:cubicBezTo>
                  <a:pt x="24485" y="58683"/>
                  <a:pt x="51524" y="39972"/>
                  <a:pt x="70539" y="29199"/>
                </a:cubicBezTo>
                <a:cubicBezTo>
                  <a:pt x="87567" y="19551"/>
                  <a:pt x="106782" y="14597"/>
                  <a:pt x="126188" y="12840"/>
                </a:cubicBezTo>
                <a:cubicBezTo>
                  <a:pt x="161770" y="9621"/>
                  <a:pt x="207356" y="17340"/>
                  <a:pt x="227778" y="50160"/>
                </a:cubicBezTo>
                <a:cubicBezTo>
                  <a:pt x="237610" y="65961"/>
                  <a:pt x="239477" y="86883"/>
                  <a:pt x="233371" y="104359"/>
                </a:cubicBezTo>
                <a:cubicBezTo>
                  <a:pt x="227063" y="122406"/>
                  <a:pt x="213043" y="136070"/>
                  <a:pt x="197032" y="145887"/>
                </a:cubicBezTo>
                <a:cubicBezTo>
                  <a:pt x="162809" y="166855"/>
                  <a:pt x="116039" y="174023"/>
                  <a:pt x="77211" y="163644"/>
                </a:cubicBezTo>
                <a:cubicBezTo>
                  <a:pt x="50723" y="156562"/>
                  <a:pt x="20211" y="139133"/>
                  <a:pt x="18457" y="108547"/>
                </a:cubicBezTo>
                <a:cubicBezTo>
                  <a:pt x="16614" y="76308"/>
                  <a:pt x="42871" y="50887"/>
                  <a:pt x="63934" y="30008"/>
                </a:cubicBezTo>
                <a:cubicBezTo>
                  <a:pt x="66786" y="27179"/>
                  <a:pt x="64145" y="23140"/>
                  <a:pt x="61301" y="21703"/>
                </a:cubicBezTo>
                <a:cubicBezTo>
                  <a:pt x="57645" y="19851"/>
                  <a:pt x="53110" y="20726"/>
                  <a:pt x="50274" y="23535"/>
                </a:cubicBezTo>
                <a:cubicBezTo>
                  <a:pt x="29145" y="44476"/>
                  <a:pt x="5137" y="68750"/>
                  <a:pt x="2532" y="100078"/>
                </a:cubicBezTo>
                <a:cubicBezTo>
                  <a:pt x="0" y="130504"/>
                  <a:pt x="21594" y="153320"/>
                  <a:pt x="47317" y="165808"/>
                </a:cubicBezTo>
                <a:cubicBezTo>
                  <a:pt x="91536" y="187281"/>
                  <a:pt x="147696" y="183617"/>
                  <a:pt x="191727" y="163429"/>
                </a:cubicBezTo>
                <a:cubicBezTo>
                  <a:pt x="212047" y="154117"/>
                  <a:pt x="231110" y="140433"/>
                  <a:pt x="242649" y="120918"/>
                </a:cubicBezTo>
                <a:cubicBezTo>
                  <a:pt x="253778" y="102090"/>
                  <a:pt x="255895" y="78504"/>
                  <a:pt x="248387" y="57929"/>
                </a:cubicBezTo>
                <a:cubicBezTo>
                  <a:pt x="232637" y="14765"/>
                  <a:pt x="181082" y="0"/>
                  <a:pt x="139450" y="238"/>
                </a:cubicBezTo>
                <a:cubicBezTo>
                  <a:pt x="114688" y="383"/>
                  <a:pt x="89047" y="4988"/>
                  <a:pt x="66868" y="16355"/>
                </a:cubicBezTo>
                <a:cubicBezTo>
                  <a:pt x="42778" y="28703"/>
                  <a:pt x="8036" y="52000"/>
                  <a:pt x="10157" y="83086"/>
                </a:cubicBezTo>
                <a:cubicBezTo>
                  <a:pt x="10703" y="91105"/>
                  <a:pt x="26719" y="91445"/>
                  <a:pt x="26180" y="83555"/>
                </a:cubicBezTo>
                <a:lnTo>
                  <a:pt x="26180" y="83555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273927" y="1415720"/>
            <a:ext cx="394578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 smtClean="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за съём жилья</a:t>
            </a:r>
            <a:endParaRPr lang="ru-RU" sz="2000" b="1">
              <a:solidFill>
                <a:schemeClr val="accent4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7859647" y="4281282"/>
            <a:ext cx="2022348" cy="1679515"/>
          </a:xfrm>
          <a:custGeom>
            <a:gdLst>
              <a:gd name="T0" fmla="*/ 21500 w 218707"/>
              <a:gd name="T1" fmla="*/ 79934 h 181196"/>
              <a:gd name="T2" fmla="*/ 59129 w 218707"/>
              <a:gd name="T3" fmla="*/ 31586 h 181196"/>
              <a:gd name="T4" fmla="*/ 106762 w 218707"/>
              <a:gd name="T5" fmla="*/ 16481 h 181196"/>
              <a:gd name="T6" fmla="*/ 195340 w 218707"/>
              <a:gd name="T7" fmla="*/ 50528 h 181196"/>
              <a:gd name="T8" fmla="*/ 200875 w 218707"/>
              <a:gd name="T9" fmla="*/ 100571 h 181196"/>
              <a:gd name="T10" fmla="*/ 169977 w 218707"/>
              <a:gd name="T11" fmla="*/ 138055 h 181196"/>
              <a:gd name="T12" fmla="*/ 67059 w 218707"/>
              <a:gd name="T13" fmla="*/ 154649 h 181196"/>
              <a:gd name="T14" fmla="*/ 15282 w 218707"/>
              <a:gd name="T15" fmla="*/ 107360 h 181196"/>
              <a:gd name="T16" fmla="*/ 51727 w 218707"/>
              <a:gd name="T17" fmla="*/ 33782 h 181196"/>
              <a:gd name="T18" fmla="*/ 54145 w 218707"/>
              <a:gd name="T19" fmla="*/ 22707 h 181196"/>
              <a:gd name="T20" fmla="*/ 45836 w 218707"/>
              <a:gd name="T21" fmla="*/ 20895 h 181196"/>
              <a:gd name="T22" fmla="*/ 3055 w 218707"/>
              <a:gd name="T23" fmla="*/ 94399 h 181196"/>
              <a:gd name="T24" fmla="*/ 36989 w 218707"/>
              <a:gd name="T25" fmla="*/ 159020 h 181196"/>
              <a:gd name="T26" fmla="*/ 161211 w 218707"/>
              <a:gd name="T27" fmla="*/ 159481 h 181196"/>
              <a:gd name="T28" fmla="*/ 206059 w 218707"/>
              <a:gd name="T29" fmla="*/ 118817 h 181196"/>
              <a:gd name="T30" fmla="*/ 212746 w 218707"/>
              <a:gd name="T31" fmla="*/ 57164 h 181196"/>
              <a:gd name="T32" fmla="*/ 120051 w 218707"/>
              <a:gd name="T33" fmla="*/ 47 h 181196"/>
              <a:gd name="T34" fmla="*/ 57524 w 218707"/>
              <a:gd name="T35" fmla="*/ 15957 h 181196"/>
              <a:gd name="T36" fmla="*/ 9262 w 218707"/>
              <a:gd name="T37" fmla="*/ 81625 h 181196"/>
              <a:gd name="T38" fmla="*/ 21500 w 218707"/>
              <a:gd name="T39" fmla="*/ 79934 h 181196"/>
              <a:gd name="T40" fmla="*/ 21500 w 218707"/>
              <a:gd name="T41" fmla="*/ 79934 h 1811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707" h="181196">
                <a:moveTo>
                  <a:pt x="21500" y="79934"/>
                </a:moveTo>
                <a:cubicBezTo>
                  <a:pt x="20242" y="58637"/>
                  <a:pt x="42797" y="41399"/>
                  <a:pt x="59129" y="31586"/>
                </a:cubicBezTo>
                <a:cubicBezTo>
                  <a:pt x="73660" y="22860"/>
                  <a:pt x="89942" y="18122"/>
                  <a:pt x="106762" y="16481"/>
                </a:cubicBezTo>
                <a:cubicBezTo>
                  <a:pt x="138239" y="13411"/>
                  <a:pt x="177797" y="21266"/>
                  <a:pt x="195340" y="50528"/>
                </a:cubicBezTo>
                <a:cubicBezTo>
                  <a:pt x="204157" y="65231"/>
                  <a:pt x="206157" y="84286"/>
                  <a:pt x="200875" y="100571"/>
                </a:cubicBezTo>
                <a:cubicBezTo>
                  <a:pt x="195746" y="116387"/>
                  <a:pt x="183692" y="129133"/>
                  <a:pt x="169977" y="138055"/>
                </a:cubicBezTo>
                <a:cubicBezTo>
                  <a:pt x="140793" y="157043"/>
                  <a:pt x="100731" y="164075"/>
                  <a:pt x="67059" y="154649"/>
                </a:cubicBezTo>
                <a:cubicBezTo>
                  <a:pt x="44219" y="148250"/>
                  <a:pt x="19078" y="132790"/>
                  <a:pt x="15282" y="107360"/>
                </a:cubicBezTo>
                <a:cubicBezTo>
                  <a:pt x="10957" y="78368"/>
                  <a:pt x="33688" y="53489"/>
                  <a:pt x="51727" y="33782"/>
                </a:cubicBezTo>
                <a:cubicBezTo>
                  <a:pt x="54407" y="30856"/>
                  <a:pt x="55977" y="26551"/>
                  <a:pt x="54145" y="22707"/>
                </a:cubicBezTo>
                <a:cubicBezTo>
                  <a:pt x="52688" y="19657"/>
                  <a:pt x="48465" y="18024"/>
                  <a:pt x="45836" y="20895"/>
                </a:cubicBezTo>
                <a:cubicBezTo>
                  <a:pt x="26645" y="41860"/>
                  <a:pt x="6352" y="64961"/>
                  <a:pt x="3055" y="94399"/>
                </a:cubicBezTo>
                <a:cubicBezTo>
                  <a:pt x="0" y="121684"/>
                  <a:pt x="13864" y="145192"/>
                  <a:pt x="36989" y="159020"/>
                </a:cubicBezTo>
                <a:cubicBezTo>
                  <a:pt x="74078" y="181196"/>
                  <a:pt x="123325" y="178110"/>
                  <a:pt x="161211" y="159481"/>
                </a:cubicBezTo>
                <a:cubicBezTo>
                  <a:pt x="179625" y="150430"/>
                  <a:pt x="196004" y="136907"/>
                  <a:pt x="206059" y="118817"/>
                </a:cubicBezTo>
                <a:cubicBezTo>
                  <a:pt x="216340" y="100325"/>
                  <a:pt x="218707" y="77461"/>
                  <a:pt x="212746" y="57164"/>
                </a:cubicBezTo>
                <a:cubicBezTo>
                  <a:pt x="200867" y="16739"/>
                  <a:pt x="159078" y="0"/>
                  <a:pt x="120051" y="47"/>
                </a:cubicBezTo>
                <a:cubicBezTo>
                  <a:pt x="98489" y="75"/>
                  <a:pt x="76246" y="5032"/>
                  <a:pt x="57524" y="15957"/>
                </a:cubicBezTo>
                <a:cubicBezTo>
                  <a:pt x="34657" y="29301"/>
                  <a:pt x="7535" y="52407"/>
                  <a:pt x="9262" y="81625"/>
                </a:cubicBezTo>
                <a:cubicBezTo>
                  <a:pt x="9879" y="92043"/>
                  <a:pt x="22043" y="89137"/>
                  <a:pt x="21500" y="79934"/>
                </a:cubicBezTo>
                <a:lnTo>
                  <a:pt x="21500" y="7993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38" name="Freeform 9"/>
          <p:cNvSpPr/>
          <p:nvPr/>
        </p:nvSpPr>
        <p:spPr bwMode="auto">
          <a:xfrm>
            <a:off x="8560635" y="1856610"/>
            <a:ext cx="2297707" cy="1974935"/>
          </a:xfrm>
          <a:custGeom>
            <a:gdLst>
              <a:gd name="T0" fmla="*/ 33383 w 248590"/>
              <a:gd name="T1" fmla="*/ 86316 h 213144"/>
              <a:gd name="T2" fmla="*/ 149008 w 248590"/>
              <a:gd name="T3" fmla="*/ 29347 h 213144"/>
              <a:gd name="T4" fmla="*/ 226676 w 248590"/>
              <a:gd name="T5" fmla="*/ 104683 h 213144"/>
              <a:gd name="T6" fmla="*/ 141653 w 248590"/>
              <a:gd name="T7" fmla="*/ 189687 h 213144"/>
              <a:gd name="T8" fmla="*/ 37024 w 248590"/>
              <a:gd name="T9" fmla="*/ 173453 h 213144"/>
              <a:gd name="T10" fmla="*/ 18207 w 248590"/>
              <a:gd name="T11" fmla="*/ 113941 h 213144"/>
              <a:gd name="T12" fmla="*/ 68567 w 248590"/>
              <a:gd name="T13" fmla="*/ 54183 h 213144"/>
              <a:gd name="T14" fmla="*/ 65418 w 248590"/>
              <a:gd name="T15" fmla="*/ 38390 h 213144"/>
              <a:gd name="T16" fmla="*/ 12141 w 248590"/>
              <a:gd name="T17" fmla="*/ 93652 h 213144"/>
              <a:gd name="T18" fmla="*/ 14887 w 248590"/>
              <a:gd name="T19" fmla="*/ 170378 h 213144"/>
              <a:gd name="T20" fmla="*/ 127059 w 248590"/>
              <a:gd name="T21" fmla="*/ 208511 h 213144"/>
              <a:gd name="T22" fmla="*/ 236262 w 248590"/>
              <a:gd name="T23" fmla="*/ 124160 h 213144"/>
              <a:gd name="T24" fmla="*/ 172043 w 248590"/>
              <a:gd name="T25" fmla="*/ 18058 h 213144"/>
              <a:gd name="T26" fmla="*/ 22848 w 248590"/>
              <a:gd name="T27" fmla="*/ 77988 h 213144"/>
              <a:gd name="T28" fmla="*/ 33383 w 248590"/>
              <a:gd name="T29" fmla="*/ 86316 h 213144"/>
              <a:gd name="T30" fmla="*/ 33383 w 248590"/>
              <a:gd name="T31" fmla="*/ 86316 h 213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590" h="213143">
                <a:moveTo>
                  <a:pt x="33383" y="86316"/>
                </a:moveTo>
                <a:cubicBezTo>
                  <a:pt x="54457" y="46226"/>
                  <a:pt x="105008" y="23710"/>
                  <a:pt x="149008" y="29347"/>
                </a:cubicBezTo>
                <a:cubicBezTo>
                  <a:pt x="187262" y="34246"/>
                  <a:pt x="227758" y="62445"/>
                  <a:pt x="226676" y="104683"/>
                </a:cubicBezTo>
                <a:cubicBezTo>
                  <a:pt x="225532" y="149554"/>
                  <a:pt x="181700" y="180718"/>
                  <a:pt x="141653" y="189687"/>
                </a:cubicBezTo>
                <a:cubicBezTo>
                  <a:pt x="108063" y="197207"/>
                  <a:pt x="65180" y="195511"/>
                  <a:pt x="37024" y="173453"/>
                </a:cubicBezTo>
                <a:cubicBezTo>
                  <a:pt x="18583" y="159003"/>
                  <a:pt x="12028" y="136472"/>
                  <a:pt x="18207" y="113941"/>
                </a:cubicBezTo>
                <a:cubicBezTo>
                  <a:pt x="24875" y="89628"/>
                  <a:pt x="44282" y="62882"/>
                  <a:pt x="68567" y="54183"/>
                </a:cubicBezTo>
                <a:cubicBezTo>
                  <a:pt x="75922" y="51550"/>
                  <a:pt x="73633" y="35445"/>
                  <a:pt x="65418" y="38390"/>
                </a:cubicBezTo>
                <a:cubicBezTo>
                  <a:pt x="40747" y="47226"/>
                  <a:pt x="22852" y="70570"/>
                  <a:pt x="12141" y="93652"/>
                </a:cubicBezTo>
                <a:cubicBezTo>
                  <a:pt x="782" y="118136"/>
                  <a:pt x="0" y="147226"/>
                  <a:pt x="14887" y="170378"/>
                </a:cubicBezTo>
                <a:cubicBezTo>
                  <a:pt x="37797" y="206007"/>
                  <a:pt x="88372" y="213144"/>
                  <a:pt x="127059" y="208511"/>
                </a:cubicBezTo>
                <a:cubicBezTo>
                  <a:pt x="175157" y="202750"/>
                  <a:pt x="223477" y="173476"/>
                  <a:pt x="236262" y="124160"/>
                </a:cubicBezTo>
                <a:cubicBezTo>
                  <a:pt x="248590" y="76597"/>
                  <a:pt x="216672" y="32601"/>
                  <a:pt x="172043" y="18058"/>
                </a:cubicBezTo>
                <a:cubicBezTo>
                  <a:pt x="116633" y="0"/>
                  <a:pt x="50133" y="26089"/>
                  <a:pt x="22848" y="77988"/>
                </a:cubicBezTo>
                <a:cubicBezTo>
                  <a:pt x="18883" y="85531"/>
                  <a:pt x="28415" y="95769"/>
                  <a:pt x="33383" y="86316"/>
                </a:cubicBezTo>
                <a:lnTo>
                  <a:pt x="33383" y="86316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39" name="Прямоугольник 38"/>
          <p:cNvSpPr/>
          <p:nvPr/>
        </p:nvSpPr>
        <p:spPr>
          <a:xfrm>
            <a:off x="9881261" y="5071546"/>
            <a:ext cx="231073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программе «Социальная ипотека»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06794" y="3121378"/>
            <a:ext cx="135556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algn="just"/>
            <a:r>
              <a:rPr lang="ru-RU" sz="2000" b="1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b="1">
              <a:solidFill>
                <a:schemeClr val="accent4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87" y="2353192"/>
            <a:ext cx="949532" cy="10718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13" y="4608784"/>
            <a:ext cx="878532" cy="917291"/>
          </a:xfrm>
          <a:prstGeom prst="rect">
            <a:avLst/>
          </a:prstGeom>
        </p:spPr>
      </p:pic>
      <p:sp>
        <p:nvSpPr>
          <p:cNvPr id="43" name="Freeform 5"/>
          <p:cNvSpPr/>
          <p:nvPr/>
        </p:nvSpPr>
        <p:spPr bwMode="auto">
          <a:xfrm>
            <a:off x="2560933" y="3946545"/>
            <a:ext cx="2022348" cy="1679515"/>
          </a:xfrm>
          <a:custGeom>
            <a:gdLst>
              <a:gd name="T0" fmla="*/ 21500 w 218707"/>
              <a:gd name="T1" fmla="*/ 79934 h 181196"/>
              <a:gd name="T2" fmla="*/ 59129 w 218707"/>
              <a:gd name="T3" fmla="*/ 31586 h 181196"/>
              <a:gd name="T4" fmla="*/ 106762 w 218707"/>
              <a:gd name="T5" fmla="*/ 16481 h 181196"/>
              <a:gd name="T6" fmla="*/ 195340 w 218707"/>
              <a:gd name="T7" fmla="*/ 50528 h 181196"/>
              <a:gd name="T8" fmla="*/ 200875 w 218707"/>
              <a:gd name="T9" fmla="*/ 100571 h 181196"/>
              <a:gd name="T10" fmla="*/ 169977 w 218707"/>
              <a:gd name="T11" fmla="*/ 138055 h 181196"/>
              <a:gd name="T12" fmla="*/ 67059 w 218707"/>
              <a:gd name="T13" fmla="*/ 154649 h 181196"/>
              <a:gd name="T14" fmla="*/ 15282 w 218707"/>
              <a:gd name="T15" fmla="*/ 107360 h 181196"/>
              <a:gd name="T16" fmla="*/ 51727 w 218707"/>
              <a:gd name="T17" fmla="*/ 33782 h 181196"/>
              <a:gd name="T18" fmla="*/ 54145 w 218707"/>
              <a:gd name="T19" fmla="*/ 22707 h 181196"/>
              <a:gd name="T20" fmla="*/ 45836 w 218707"/>
              <a:gd name="T21" fmla="*/ 20895 h 181196"/>
              <a:gd name="T22" fmla="*/ 3055 w 218707"/>
              <a:gd name="T23" fmla="*/ 94399 h 181196"/>
              <a:gd name="T24" fmla="*/ 36989 w 218707"/>
              <a:gd name="T25" fmla="*/ 159020 h 181196"/>
              <a:gd name="T26" fmla="*/ 161211 w 218707"/>
              <a:gd name="T27" fmla="*/ 159481 h 181196"/>
              <a:gd name="T28" fmla="*/ 206059 w 218707"/>
              <a:gd name="T29" fmla="*/ 118817 h 181196"/>
              <a:gd name="T30" fmla="*/ 212746 w 218707"/>
              <a:gd name="T31" fmla="*/ 57164 h 181196"/>
              <a:gd name="T32" fmla="*/ 120051 w 218707"/>
              <a:gd name="T33" fmla="*/ 47 h 181196"/>
              <a:gd name="T34" fmla="*/ 57524 w 218707"/>
              <a:gd name="T35" fmla="*/ 15957 h 181196"/>
              <a:gd name="T36" fmla="*/ 9262 w 218707"/>
              <a:gd name="T37" fmla="*/ 81625 h 181196"/>
              <a:gd name="T38" fmla="*/ 21500 w 218707"/>
              <a:gd name="T39" fmla="*/ 79934 h 181196"/>
              <a:gd name="T40" fmla="*/ 21500 w 218707"/>
              <a:gd name="T41" fmla="*/ 79934 h 1811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707" h="181196">
                <a:moveTo>
                  <a:pt x="21500" y="79934"/>
                </a:moveTo>
                <a:cubicBezTo>
                  <a:pt x="20242" y="58637"/>
                  <a:pt x="42797" y="41399"/>
                  <a:pt x="59129" y="31586"/>
                </a:cubicBezTo>
                <a:cubicBezTo>
                  <a:pt x="73660" y="22860"/>
                  <a:pt x="89942" y="18122"/>
                  <a:pt x="106762" y="16481"/>
                </a:cubicBezTo>
                <a:cubicBezTo>
                  <a:pt x="138239" y="13411"/>
                  <a:pt x="177797" y="21266"/>
                  <a:pt x="195340" y="50528"/>
                </a:cubicBezTo>
                <a:cubicBezTo>
                  <a:pt x="204157" y="65231"/>
                  <a:pt x="206157" y="84286"/>
                  <a:pt x="200875" y="100571"/>
                </a:cubicBezTo>
                <a:cubicBezTo>
                  <a:pt x="195746" y="116387"/>
                  <a:pt x="183692" y="129133"/>
                  <a:pt x="169977" y="138055"/>
                </a:cubicBezTo>
                <a:cubicBezTo>
                  <a:pt x="140793" y="157043"/>
                  <a:pt x="100731" y="164075"/>
                  <a:pt x="67059" y="154649"/>
                </a:cubicBezTo>
                <a:cubicBezTo>
                  <a:pt x="44219" y="148250"/>
                  <a:pt x="19078" y="132790"/>
                  <a:pt x="15282" y="107360"/>
                </a:cubicBezTo>
                <a:cubicBezTo>
                  <a:pt x="10957" y="78368"/>
                  <a:pt x="33688" y="53489"/>
                  <a:pt x="51727" y="33782"/>
                </a:cubicBezTo>
                <a:cubicBezTo>
                  <a:pt x="54407" y="30856"/>
                  <a:pt x="55977" y="26551"/>
                  <a:pt x="54145" y="22707"/>
                </a:cubicBezTo>
                <a:cubicBezTo>
                  <a:pt x="52688" y="19657"/>
                  <a:pt x="48465" y="18024"/>
                  <a:pt x="45836" y="20895"/>
                </a:cubicBezTo>
                <a:cubicBezTo>
                  <a:pt x="26645" y="41860"/>
                  <a:pt x="6352" y="64961"/>
                  <a:pt x="3055" y="94399"/>
                </a:cubicBezTo>
                <a:cubicBezTo>
                  <a:pt x="0" y="121684"/>
                  <a:pt x="13864" y="145192"/>
                  <a:pt x="36989" y="159020"/>
                </a:cubicBezTo>
                <a:cubicBezTo>
                  <a:pt x="74078" y="181196"/>
                  <a:pt x="123325" y="178110"/>
                  <a:pt x="161211" y="159481"/>
                </a:cubicBezTo>
                <a:cubicBezTo>
                  <a:pt x="179625" y="150430"/>
                  <a:pt x="196004" y="136907"/>
                  <a:pt x="206059" y="118817"/>
                </a:cubicBezTo>
                <a:cubicBezTo>
                  <a:pt x="216340" y="100325"/>
                  <a:pt x="218707" y="77461"/>
                  <a:pt x="212746" y="57164"/>
                </a:cubicBezTo>
                <a:cubicBezTo>
                  <a:pt x="200867" y="16739"/>
                  <a:pt x="159078" y="0"/>
                  <a:pt x="120051" y="47"/>
                </a:cubicBezTo>
                <a:cubicBezTo>
                  <a:pt x="98489" y="75"/>
                  <a:pt x="76246" y="5032"/>
                  <a:pt x="57524" y="15957"/>
                </a:cubicBezTo>
                <a:cubicBezTo>
                  <a:pt x="34657" y="29301"/>
                  <a:pt x="7535" y="52407"/>
                  <a:pt x="9262" y="81625"/>
                </a:cubicBezTo>
                <a:cubicBezTo>
                  <a:pt x="9879" y="92043"/>
                  <a:pt x="22043" y="89137"/>
                  <a:pt x="21500" y="79934"/>
                </a:cubicBezTo>
                <a:lnTo>
                  <a:pt x="21500" y="7993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44" name="Freeform 9"/>
          <p:cNvSpPr/>
          <p:nvPr/>
        </p:nvSpPr>
        <p:spPr bwMode="auto">
          <a:xfrm>
            <a:off x="4963424" y="1685349"/>
            <a:ext cx="2343998" cy="1917345"/>
          </a:xfrm>
          <a:custGeom>
            <a:gdLst>
              <a:gd name="T0" fmla="*/ 33383 w 248590"/>
              <a:gd name="T1" fmla="*/ 86316 h 213144"/>
              <a:gd name="T2" fmla="*/ 149008 w 248590"/>
              <a:gd name="T3" fmla="*/ 29347 h 213144"/>
              <a:gd name="T4" fmla="*/ 226676 w 248590"/>
              <a:gd name="T5" fmla="*/ 104683 h 213144"/>
              <a:gd name="T6" fmla="*/ 141653 w 248590"/>
              <a:gd name="T7" fmla="*/ 189687 h 213144"/>
              <a:gd name="T8" fmla="*/ 37024 w 248590"/>
              <a:gd name="T9" fmla="*/ 173453 h 213144"/>
              <a:gd name="T10" fmla="*/ 18207 w 248590"/>
              <a:gd name="T11" fmla="*/ 113941 h 213144"/>
              <a:gd name="T12" fmla="*/ 68567 w 248590"/>
              <a:gd name="T13" fmla="*/ 54183 h 213144"/>
              <a:gd name="T14" fmla="*/ 65418 w 248590"/>
              <a:gd name="T15" fmla="*/ 38390 h 213144"/>
              <a:gd name="T16" fmla="*/ 12141 w 248590"/>
              <a:gd name="T17" fmla="*/ 93652 h 213144"/>
              <a:gd name="T18" fmla="*/ 14887 w 248590"/>
              <a:gd name="T19" fmla="*/ 170378 h 213144"/>
              <a:gd name="T20" fmla="*/ 127059 w 248590"/>
              <a:gd name="T21" fmla="*/ 208511 h 213144"/>
              <a:gd name="T22" fmla="*/ 236262 w 248590"/>
              <a:gd name="T23" fmla="*/ 124160 h 213144"/>
              <a:gd name="T24" fmla="*/ 172043 w 248590"/>
              <a:gd name="T25" fmla="*/ 18058 h 213144"/>
              <a:gd name="T26" fmla="*/ 22848 w 248590"/>
              <a:gd name="T27" fmla="*/ 77988 h 213144"/>
              <a:gd name="T28" fmla="*/ 33383 w 248590"/>
              <a:gd name="T29" fmla="*/ 86316 h 213144"/>
              <a:gd name="T30" fmla="*/ 33383 w 248590"/>
              <a:gd name="T31" fmla="*/ 86316 h 213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590" h="213143">
                <a:moveTo>
                  <a:pt x="33383" y="86316"/>
                </a:moveTo>
                <a:cubicBezTo>
                  <a:pt x="54457" y="46226"/>
                  <a:pt x="105008" y="23710"/>
                  <a:pt x="149008" y="29347"/>
                </a:cubicBezTo>
                <a:cubicBezTo>
                  <a:pt x="187262" y="34246"/>
                  <a:pt x="227758" y="62445"/>
                  <a:pt x="226676" y="104683"/>
                </a:cubicBezTo>
                <a:cubicBezTo>
                  <a:pt x="225532" y="149554"/>
                  <a:pt x="181700" y="180718"/>
                  <a:pt x="141653" y="189687"/>
                </a:cubicBezTo>
                <a:cubicBezTo>
                  <a:pt x="108063" y="197207"/>
                  <a:pt x="65180" y="195511"/>
                  <a:pt x="37024" y="173453"/>
                </a:cubicBezTo>
                <a:cubicBezTo>
                  <a:pt x="18583" y="159003"/>
                  <a:pt x="12028" y="136472"/>
                  <a:pt x="18207" y="113941"/>
                </a:cubicBezTo>
                <a:cubicBezTo>
                  <a:pt x="24875" y="89628"/>
                  <a:pt x="44282" y="62882"/>
                  <a:pt x="68567" y="54183"/>
                </a:cubicBezTo>
                <a:cubicBezTo>
                  <a:pt x="75922" y="51550"/>
                  <a:pt x="73633" y="35445"/>
                  <a:pt x="65418" y="38390"/>
                </a:cubicBezTo>
                <a:cubicBezTo>
                  <a:pt x="40747" y="47226"/>
                  <a:pt x="22852" y="70570"/>
                  <a:pt x="12141" y="93652"/>
                </a:cubicBezTo>
                <a:cubicBezTo>
                  <a:pt x="782" y="118136"/>
                  <a:pt x="0" y="147226"/>
                  <a:pt x="14887" y="170378"/>
                </a:cubicBezTo>
                <a:cubicBezTo>
                  <a:pt x="37797" y="206007"/>
                  <a:pt x="88372" y="213144"/>
                  <a:pt x="127059" y="208511"/>
                </a:cubicBezTo>
                <a:cubicBezTo>
                  <a:pt x="175157" y="202750"/>
                  <a:pt x="223477" y="173476"/>
                  <a:pt x="236262" y="124160"/>
                </a:cubicBezTo>
                <a:cubicBezTo>
                  <a:pt x="248590" y="76597"/>
                  <a:pt x="216672" y="32601"/>
                  <a:pt x="172043" y="18058"/>
                </a:cubicBezTo>
                <a:cubicBezTo>
                  <a:pt x="116633" y="0"/>
                  <a:pt x="50133" y="26089"/>
                  <a:pt x="22848" y="77988"/>
                </a:cubicBezTo>
                <a:cubicBezTo>
                  <a:pt x="18883" y="85531"/>
                  <a:pt x="28415" y="95769"/>
                  <a:pt x="33383" y="86316"/>
                </a:cubicBezTo>
                <a:lnTo>
                  <a:pt x="33383" y="86316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45" name="Freeform 10"/>
          <p:cNvSpPr/>
          <p:nvPr/>
        </p:nvSpPr>
        <p:spPr bwMode="auto">
          <a:xfrm>
            <a:off x="4755108" y="4468637"/>
            <a:ext cx="2379769" cy="1943933"/>
          </a:xfrm>
          <a:custGeom>
            <a:gdLst>
              <a:gd name="T0" fmla="*/ 208278 w 257379"/>
              <a:gd name="T1" fmla="*/ 149938 h 209821"/>
              <a:gd name="T2" fmla="*/ 84379 w 257379"/>
              <a:gd name="T3" fmla="*/ 175653 h 209821"/>
              <a:gd name="T4" fmla="*/ 26758 w 257379"/>
              <a:gd name="T5" fmla="*/ 87149 h 209821"/>
              <a:gd name="T6" fmla="*/ 130329 w 257379"/>
              <a:gd name="T7" fmla="*/ 21508 h 209821"/>
              <a:gd name="T8" fmla="*/ 228774 w 257379"/>
              <a:gd name="T9" fmla="*/ 63801 h 209821"/>
              <a:gd name="T10" fmla="*/ 231930 w 257379"/>
              <a:gd name="T11" fmla="*/ 125079 h 209821"/>
              <a:gd name="T12" fmla="*/ 163981 w 257379"/>
              <a:gd name="T13" fmla="*/ 172387 h 209821"/>
              <a:gd name="T14" fmla="*/ 166039 w 257379"/>
              <a:gd name="T15" fmla="*/ 188364 h 209821"/>
              <a:gd name="T16" fmla="*/ 236356 w 257379"/>
              <a:gd name="T17" fmla="*/ 145524 h 209821"/>
              <a:gd name="T18" fmla="*/ 248758 w 257379"/>
              <a:gd name="T19" fmla="*/ 74887 h 209821"/>
              <a:gd name="T20" fmla="*/ 147180 w 257379"/>
              <a:gd name="T21" fmla="*/ 7286 h 209821"/>
              <a:gd name="T22" fmla="*/ 20528 w 257379"/>
              <a:gd name="T23" fmla="*/ 63196 h 209821"/>
              <a:gd name="T24" fmla="*/ 59661 w 257379"/>
              <a:gd name="T25" fmla="*/ 178973 h 209821"/>
              <a:gd name="T26" fmla="*/ 216504 w 257379"/>
              <a:gd name="T27" fmla="*/ 163786 h 209821"/>
              <a:gd name="T28" fmla="*/ 208278 w 257379"/>
              <a:gd name="T29" fmla="*/ 149938 h 209821"/>
              <a:gd name="T30" fmla="*/ 208278 w 257379"/>
              <a:gd name="T31" fmla="*/ 149938 h 2098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7379" h="209821">
                <a:moveTo>
                  <a:pt x="208278" y="149938"/>
                </a:moveTo>
                <a:cubicBezTo>
                  <a:pt x="177547" y="181735"/>
                  <a:pt x="125231" y="191524"/>
                  <a:pt x="84379" y="175653"/>
                </a:cubicBezTo>
                <a:cubicBezTo>
                  <a:pt x="49496" y="162098"/>
                  <a:pt x="17504" y="127028"/>
                  <a:pt x="26758" y="87149"/>
                </a:cubicBezTo>
                <a:cubicBezTo>
                  <a:pt x="37231" y="42029"/>
                  <a:pt x="87868" y="20243"/>
                  <a:pt x="130329" y="21508"/>
                </a:cubicBezTo>
                <a:cubicBezTo>
                  <a:pt x="165129" y="22547"/>
                  <a:pt x="206661" y="35231"/>
                  <a:pt x="228774" y="63801"/>
                </a:cubicBezTo>
                <a:cubicBezTo>
                  <a:pt x="242770" y="81875"/>
                  <a:pt x="243204" y="105387"/>
                  <a:pt x="231930" y="125079"/>
                </a:cubicBezTo>
                <a:cubicBezTo>
                  <a:pt x="218711" y="148161"/>
                  <a:pt x="191317" y="170711"/>
                  <a:pt x="163981" y="172387"/>
                </a:cubicBezTo>
                <a:cubicBezTo>
                  <a:pt x="155227" y="172922"/>
                  <a:pt x="158250" y="188840"/>
                  <a:pt x="166039" y="188364"/>
                </a:cubicBezTo>
                <a:cubicBezTo>
                  <a:pt x="193969" y="186649"/>
                  <a:pt x="219895" y="167254"/>
                  <a:pt x="236356" y="145524"/>
                </a:cubicBezTo>
                <a:cubicBezTo>
                  <a:pt x="251575" y="125426"/>
                  <a:pt x="257379" y="98942"/>
                  <a:pt x="248758" y="74887"/>
                </a:cubicBezTo>
                <a:cubicBezTo>
                  <a:pt x="234032" y="33821"/>
                  <a:pt x="187297" y="13403"/>
                  <a:pt x="147180" y="7286"/>
                </a:cubicBezTo>
                <a:cubicBezTo>
                  <a:pt x="99418" y="0"/>
                  <a:pt x="42739" y="16864"/>
                  <a:pt x="20528" y="63196"/>
                </a:cubicBezTo>
                <a:cubicBezTo>
                  <a:pt x="0" y="106012"/>
                  <a:pt x="21996" y="154239"/>
                  <a:pt x="59661" y="178973"/>
                </a:cubicBezTo>
                <a:cubicBezTo>
                  <a:pt x="106622" y="209821"/>
                  <a:pt x="176774" y="204895"/>
                  <a:pt x="216504" y="163786"/>
                </a:cubicBezTo>
                <a:cubicBezTo>
                  <a:pt x="221907" y="158200"/>
                  <a:pt x="214200" y="143813"/>
                  <a:pt x="208278" y="149938"/>
                </a:cubicBezTo>
                <a:lnTo>
                  <a:pt x="208278" y="14993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sz="2400"/>
          </a:p>
        </p:txBody>
      </p:sp>
      <p:sp>
        <p:nvSpPr>
          <p:cNvPr id="46" name="Прямоугольник 45"/>
          <p:cNvSpPr/>
          <p:nvPr/>
        </p:nvSpPr>
        <p:spPr>
          <a:xfrm>
            <a:off x="68910" y="4018056"/>
            <a:ext cx="2562024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молодым специалистам, </a:t>
            </a:r>
            <a:r>
              <a:rPr lang="ru-RU" sz="160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закончившим высшее или среднее специальное учебное заведение и впервые поступившим на работу после окончания учёбы</a:t>
            </a:r>
            <a:endParaRPr lang="ru-RU" sz="1400">
              <a:solidFill>
                <a:schemeClr val="accent4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64751" y="1100354"/>
            <a:ext cx="584564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Компенсация проезда в общественном транспорте иногородним работникам</a:t>
            </a:r>
            <a:endParaRPr lang="ru-RU" sz="1600" b="1">
              <a:solidFill>
                <a:schemeClr val="accent4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13574" y="6345789"/>
            <a:ext cx="514706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Корпоративный тариф сотовой связи</a:t>
            </a:r>
            <a:endParaRPr lang="ru-RU" b="1">
              <a:solidFill>
                <a:schemeClr val="accent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45" y="4898101"/>
            <a:ext cx="802493" cy="108500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64" y="4221310"/>
            <a:ext cx="1185287" cy="10574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454" flipH="1">
            <a:off x="5585887" y="2033253"/>
            <a:ext cx="1033091" cy="1221537"/>
          </a:xfrm>
          <a:prstGeom prst="rect">
            <a:avLst/>
          </a:prstGeom>
        </p:spPr>
      </p:pic>
      <p:grpSp>
        <p:nvGrpSpPr>
          <p:cNvPr id="21" name="Group 267"/>
          <p:cNvGrpSpPr/>
          <p:nvPr/>
        </p:nvGrpSpPr>
        <p:grpSpPr>
          <a:xfrm>
            <a:off x="1664244" y="2210164"/>
            <a:ext cx="1192407" cy="958927"/>
            <a:chOff x="7150101" y="4545013"/>
            <a:chExt cx="434975" cy="352425"/>
          </a:xfrm>
          <a:solidFill>
            <a:schemeClr val="accent5"/>
          </a:solidFill>
        </p:grpSpPr>
        <p:sp>
          <p:nvSpPr>
            <p:cNvPr id="22" name="Freeform 197"/>
            <p:cNvSpPr/>
            <p:nvPr/>
          </p:nvSpPr>
          <p:spPr bwMode="auto">
            <a:xfrm>
              <a:off x="7332663" y="4664076"/>
              <a:ext cx="30163" cy="9525"/>
            </a:xfrm>
            <a:custGeom>
              <a:gdLst>
                <a:gd name="T0" fmla="*/ 11 w 13"/>
                <a:gd name="T1" fmla="*/ 4 h 4"/>
                <a:gd name="T2" fmla="*/ 13 w 13"/>
                <a:gd name="T3" fmla="*/ 2 h 4"/>
                <a:gd name="T4" fmla="*/ 11 w 13"/>
                <a:gd name="T5" fmla="*/ 0 h 4"/>
                <a:gd name="T6" fmla="*/ 2 w 13"/>
                <a:gd name="T7" fmla="*/ 0 h 4"/>
                <a:gd name="T8" fmla="*/ 0 w 13"/>
                <a:gd name="T9" fmla="*/ 2 h 4"/>
                <a:gd name="T10" fmla="*/ 2 w 13"/>
                <a:gd name="T11" fmla="*/ 4 h 4"/>
                <a:gd name="T12" fmla="*/ 11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1" y="4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3" name="Freeform 198"/>
            <p:cNvSpPr/>
            <p:nvPr/>
          </p:nvSpPr>
          <p:spPr bwMode="auto">
            <a:xfrm>
              <a:off x="7394576" y="4849813"/>
              <a:ext cx="28575" cy="6350"/>
            </a:xfrm>
            <a:custGeom>
              <a:gdLst>
                <a:gd name="T0" fmla="*/ 2 w 13"/>
                <a:gd name="T1" fmla="*/ 3 h 3"/>
                <a:gd name="T2" fmla="*/ 11 w 13"/>
                <a:gd name="T3" fmla="*/ 3 h 3"/>
                <a:gd name="T4" fmla="*/ 13 w 13"/>
                <a:gd name="T5" fmla="*/ 1 h 3"/>
                <a:gd name="T6" fmla="*/ 11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4" name="Freeform 199"/>
            <p:cNvSpPr/>
            <p:nvPr/>
          </p:nvSpPr>
          <p:spPr bwMode="auto">
            <a:xfrm>
              <a:off x="7454901" y="4849813"/>
              <a:ext cx="28575" cy="6350"/>
            </a:xfrm>
            <a:custGeom>
              <a:gdLst>
                <a:gd name="T0" fmla="*/ 2 w 13"/>
                <a:gd name="T1" fmla="*/ 0 h 3"/>
                <a:gd name="T2" fmla="*/ 0 w 13"/>
                <a:gd name="T3" fmla="*/ 1 h 3"/>
                <a:gd name="T4" fmla="*/ 2 w 13"/>
                <a:gd name="T5" fmla="*/ 3 h 3"/>
                <a:gd name="T6" fmla="*/ 11 w 13"/>
                <a:gd name="T7" fmla="*/ 3 h 3"/>
                <a:gd name="T8" fmla="*/ 13 w 13"/>
                <a:gd name="T9" fmla="*/ 1 h 3"/>
                <a:gd name="T10" fmla="*/ 11 w 13"/>
                <a:gd name="T11" fmla="*/ 0 h 3"/>
                <a:gd name="T12" fmla="*/ 2 w 13"/>
                <a:gd name="T13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Freeform 200"/>
            <p:cNvSpPr/>
            <p:nvPr/>
          </p:nvSpPr>
          <p:spPr bwMode="auto">
            <a:xfrm>
              <a:off x="7332663" y="4849813"/>
              <a:ext cx="30163" cy="6350"/>
            </a:xfrm>
            <a:custGeom>
              <a:gdLst>
                <a:gd name="T0" fmla="*/ 2 w 13"/>
                <a:gd name="T1" fmla="*/ 3 h 3"/>
                <a:gd name="T2" fmla="*/ 11 w 13"/>
                <a:gd name="T3" fmla="*/ 3 h 3"/>
                <a:gd name="T4" fmla="*/ 13 w 13"/>
                <a:gd name="T5" fmla="*/ 1 h 3"/>
                <a:gd name="T6" fmla="*/ 11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Freeform 201"/>
            <p:cNvSpPr/>
            <p:nvPr/>
          </p:nvSpPr>
          <p:spPr bwMode="auto">
            <a:xfrm>
              <a:off x="7454901" y="4664076"/>
              <a:ext cx="28575" cy="9525"/>
            </a:xfrm>
            <a:custGeom>
              <a:gdLst>
                <a:gd name="T0" fmla="*/ 11 w 13"/>
                <a:gd name="T1" fmla="*/ 4 h 4"/>
                <a:gd name="T2" fmla="*/ 13 w 13"/>
                <a:gd name="T3" fmla="*/ 2 h 4"/>
                <a:gd name="T4" fmla="*/ 11 w 13"/>
                <a:gd name="T5" fmla="*/ 0 h 4"/>
                <a:gd name="T6" fmla="*/ 2 w 13"/>
                <a:gd name="T7" fmla="*/ 0 h 4"/>
                <a:gd name="T8" fmla="*/ 0 w 13"/>
                <a:gd name="T9" fmla="*/ 2 h 4"/>
                <a:gd name="T10" fmla="*/ 2 w 13"/>
                <a:gd name="T11" fmla="*/ 4 h 4"/>
                <a:gd name="T12" fmla="*/ 11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1" y="4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Freeform 202"/>
            <p:cNvSpPr/>
            <p:nvPr/>
          </p:nvSpPr>
          <p:spPr bwMode="auto">
            <a:xfrm>
              <a:off x="7394576" y="4664076"/>
              <a:ext cx="28575" cy="9525"/>
            </a:xfrm>
            <a:custGeom>
              <a:gdLst>
                <a:gd name="T0" fmla="*/ 11 w 13"/>
                <a:gd name="T1" fmla="*/ 4 h 4"/>
                <a:gd name="T2" fmla="*/ 13 w 13"/>
                <a:gd name="T3" fmla="*/ 2 h 4"/>
                <a:gd name="T4" fmla="*/ 11 w 13"/>
                <a:gd name="T5" fmla="*/ 0 h 4"/>
                <a:gd name="T6" fmla="*/ 2 w 13"/>
                <a:gd name="T7" fmla="*/ 0 h 4"/>
                <a:gd name="T8" fmla="*/ 0 w 13"/>
                <a:gd name="T9" fmla="*/ 2 h 4"/>
                <a:gd name="T10" fmla="*/ 2 w 13"/>
                <a:gd name="T11" fmla="*/ 4 h 4"/>
                <a:gd name="T12" fmla="*/ 11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1" y="4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Freeform 203"/>
            <p:cNvSpPr/>
            <p:nvPr/>
          </p:nvSpPr>
          <p:spPr bwMode="auto">
            <a:xfrm>
              <a:off x="7212013" y="4849813"/>
              <a:ext cx="26988" cy="6350"/>
            </a:xfrm>
            <a:custGeom>
              <a:gdLst>
                <a:gd name="T0" fmla="*/ 2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11 w 12"/>
                <a:gd name="T7" fmla="*/ 0 h 3"/>
                <a:gd name="T8" fmla="*/ 2 w 12"/>
                <a:gd name="T9" fmla="*/ 0 h 3"/>
                <a:gd name="T10" fmla="*/ 0 w 12"/>
                <a:gd name="T11" fmla="*/ 1 h 3"/>
                <a:gd name="T12" fmla="*/ 2 w 12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9" name="Oval 204"/>
            <p:cNvSpPr>
              <a:spLocks noChangeArrowheads="1"/>
            </p:cNvSpPr>
            <p:nvPr/>
          </p:nvSpPr>
          <p:spPr bwMode="auto">
            <a:xfrm>
              <a:off x="7496176" y="4757738"/>
              <a:ext cx="7938" cy="7938"/>
            </a:xfrm>
            <a:prstGeom prst="ellipse">
              <a:avLst/>
            </a:pr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Freeform 206"/>
            <p:cNvSpPr/>
            <p:nvPr/>
          </p:nvSpPr>
          <p:spPr bwMode="auto">
            <a:xfrm>
              <a:off x="7272338" y="4664076"/>
              <a:ext cx="28575" cy="9525"/>
            </a:xfrm>
            <a:custGeom>
              <a:gdLst>
                <a:gd name="T0" fmla="*/ 11 w 13"/>
                <a:gd name="T1" fmla="*/ 4 h 4"/>
                <a:gd name="T2" fmla="*/ 13 w 13"/>
                <a:gd name="T3" fmla="*/ 2 h 4"/>
                <a:gd name="T4" fmla="*/ 11 w 13"/>
                <a:gd name="T5" fmla="*/ 0 h 4"/>
                <a:gd name="T6" fmla="*/ 2 w 13"/>
                <a:gd name="T7" fmla="*/ 0 h 4"/>
                <a:gd name="T8" fmla="*/ 0 w 13"/>
                <a:gd name="T9" fmla="*/ 2 h 4"/>
                <a:gd name="T10" fmla="*/ 2 w 13"/>
                <a:gd name="T11" fmla="*/ 4 h 4"/>
                <a:gd name="T12" fmla="*/ 11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11" y="4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Freeform 207"/>
            <p:cNvSpPr>
              <a:spLocks noEditPoints="1"/>
            </p:cNvSpPr>
            <p:nvPr/>
          </p:nvSpPr>
          <p:spPr bwMode="auto">
            <a:xfrm>
              <a:off x="7150101" y="4545013"/>
              <a:ext cx="434975" cy="352425"/>
            </a:xfrm>
            <a:custGeom>
              <a:gdLst>
                <a:gd name="T0" fmla="*/ 177 w 193"/>
                <a:gd name="T1" fmla="*/ 120 h 156"/>
                <a:gd name="T2" fmla="*/ 193 w 193"/>
                <a:gd name="T3" fmla="*/ 87 h 156"/>
                <a:gd name="T4" fmla="*/ 175 w 193"/>
                <a:gd name="T5" fmla="*/ 71 h 156"/>
                <a:gd name="T6" fmla="*/ 160 w 193"/>
                <a:gd name="T7" fmla="*/ 17 h 156"/>
                <a:gd name="T8" fmla="*/ 157 w 193"/>
                <a:gd name="T9" fmla="*/ 9 h 156"/>
                <a:gd name="T10" fmla="*/ 24 w 193"/>
                <a:gd name="T11" fmla="*/ 0 h 156"/>
                <a:gd name="T12" fmla="*/ 15 w 193"/>
                <a:gd name="T13" fmla="*/ 17 h 156"/>
                <a:gd name="T14" fmla="*/ 0 w 193"/>
                <a:gd name="T15" fmla="*/ 141 h 156"/>
                <a:gd name="T16" fmla="*/ 159 w 193"/>
                <a:gd name="T17" fmla="*/ 156 h 156"/>
                <a:gd name="T18" fmla="*/ 175 w 193"/>
                <a:gd name="T19" fmla="*/ 120 h 156"/>
                <a:gd name="T20" fmla="*/ 189 w 193"/>
                <a:gd name="T21" fmla="*/ 87 h 156"/>
                <a:gd name="T22" fmla="*/ 177 w 193"/>
                <a:gd name="T23" fmla="*/ 117 h 156"/>
                <a:gd name="T24" fmla="*/ 139 w 193"/>
                <a:gd name="T25" fmla="*/ 105 h 156"/>
                <a:gd name="T26" fmla="*/ 150 w 193"/>
                <a:gd name="T27" fmla="*/ 75 h 156"/>
                <a:gd name="T28" fmla="*/ 162 w 193"/>
                <a:gd name="T29" fmla="*/ 21 h 156"/>
                <a:gd name="T30" fmla="*/ 171 w 193"/>
                <a:gd name="T31" fmla="*/ 40 h 156"/>
                <a:gd name="T32" fmla="*/ 162 w 193"/>
                <a:gd name="T33" fmla="*/ 36 h 156"/>
                <a:gd name="T34" fmla="*/ 158 w 193"/>
                <a:gd name="T35" fmla="*/ 21 h 156"/>
                <a:gd name="T36" fmla="*/ 153 w 193"/>
                <a:gd name="T37" fmla="*/ 13 h 156"/>
                <a:gd name="T38" fmla="*/ 99 w 193"/>
                <a:gd name="T39" fmla="*/ 20 h 156"/>
                <a:gd name="T40" fmla="*/ 27 w 193"/>
                <a:gd name="T41" fmla="*/ 4 h 156"/>
                <a:gd name="T42" fmla="*/ 19 w 193"/>
                <a:gd name="T43" fmla="*/ 35 h 156"/>
                <a:gd name="T44" fmla="*/ 3 w 193"/>
                <a:gd name="T45" fmla="*/ 33 h 156"/>
                <a:gd name="T46" fmla="*/ 18 w 193"/>
                <a:gd name="T47" fmla="*/ 21 h 156"/>
                <a:gd name="T48" fmla="*/ 13 w 193"/>
                <a:gd name="T49" fmla="*/ 36 h 156"/>
                <a:gd name="T50" fmla="*/ 3 w 193"/>
                <a:gd name="T51" fmla="*/ 40 h 156"/>
                <a:gd name="T52" fmla="*/ 171 w 193"/>
                <a:gd name="T53" fmla="*/ 141 h 156"/>
                <a:gd name="T54" fmla="*/ 15 w 193"/>
                <a:gd name="T55" fmla="*/ 153 h 156"/>
                <a:gd name="T56" fmla="*/ 3 w 193"/>
                <a:gd name="T57" fmla="*/ 51 h 156"/>
                <a:gd name="T58" fmla="*/ 159 w 193"/>
                <a:gd name="T59" fmla="*/ 39 h 156"/>
                <a:gd name="T60" fmla="*/ 171 w 193"/>
                <a:gd name="T61" fmla="*/ 71 h 156"/>
                <a:gd name="T62" fmla="*/ 135 w 193"/>
                <a:gd name="T63" fmla="*/ 87 h 156"/>
                <a:gd name="T64" fmla="*/ 150 w 193"/>
                <a:gd name="T65" fmla="*/ 120 h 156"/>
                <a:gd name="T66" fmla="*/ 171 w 193"/>
                <a:gd name="T67" fmla="*/ 141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156">
                  <a:moveTo>
                    <a:pt x="175" y="120"/>
                  </a:moveTo>
                  <a:cubicBezTo>
                    <a:pt x="177" y="120"/>
                    <a:pt x="177" y="120"/>
                    <a:pt x="177" y="120"/>
                  </a:cubicBezTo>
                  <a:cubicBezTo>
                    <a:pt x="186" y="120"/>
                    <a:pt x="193" y="113"/>
                    <a:pt x="193" y="105"/>
                  </a:cubicBezTo>
                  <a:cubicBezTo>
                    <a:pt x="193" y="87"/>
                    <a:pt x="193" y="87"/>
                    <a:pt x="193" y="87"/>
                  </a:cubicBezTo>
                  <a:cubicBezTo>
                    <a:pt x="193" y="78"/>
                    <a:pt x="186" y="71"/>
                    <a:pt x="177" y="71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24"/>
                    <a:pt x="168" y="18"/>
                    <a:pt x="160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7" y="17"/>
                    <a:pt x="0" y="24"/>
                    <a:pt x="0" y="3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9"/>
                    <a:pt x="7" y="156"/>
                    <a:pt x="15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8" y="156"/>
                    <a:pt x="175" y="149"/>
                    <a:pt x="175" y="141"/>
                  </a:cubicBezTo>
                  <a:lnTo>
                    <a:pt x="175" y="120"/>
                  </a:lnTo>
                  <a:close/>
                  <a:moveTo>
                    <a:pt x="177" y="75"/>
                  </a:moveTo>
                  <a:cubicBezTo>
                    <a:pt x="184" y="75"/>
                    <a:pt x="189" y="80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11"/>
                    <a:pt x="184" y="117"/>
                    <a:pt x="177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4" y="117"/>
                    <a:pt x="139" y="111"/>
                    <a:pt x="139" y="105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139" y="80"/>
                    <a:pt x="144" y="75"/>
                    <a:pt x="150" y="75"/>
                  </a:cubicBezTo>
                  <a:lnTo>
                    <a:pt x="177" y="75"/>
                  </a:lnTo>
                  <a:close/>
                  <a:moveTo>
                    <a:pt x="162" y="21"/>
                  </a:moveTo>
                  <a:cubicBezTo>
                    <a:pt x="167" y="22"/>
                    <a:pt x="171" y="27"/>
                    <a:pt x="171" y="33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5" y="37"/>
                    <a:pt x="164" y="36"/>
                    <a:pt x="162" y="36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8" y="21"/>
                    <a:pt x="158" y="21"/>
                    <a:pt x="158" y="21"/>
                  </a:cubicBezTo>
                  <a:lnTo>
                    <a:pt x="162" y="21"/>
                  </a:lnTo>
                  <a:close/>
                  <a:moveTo>
                    <a:pt x="153" y="13"/>
                  </a:moveTo>
                  <a:cubicBezTo>
                    <a:pt x="156" y="35"/>
                    <a:pt x="156" y="35"/>
                    <a:pt x="156" y="35"/>
                  </a:cubicBezTo>
                  <a:cubicBezTo>
                    <a:pt x="99" y="20"/>
                    <a:pt x="99" y="20"/>
                    <a:pt x="99" y="20"/>
                  </a:cubicBezTo>
                  <a:lnTo>
                    <a:pt x="153" y="13"/>
                  </a:lnTo>
                  <a:close/>
                  <a:moveTo>
                    <a:pt x="27" y="4"/>
                  </a:moveTo>
                  <a:cubicBezTo>
                    <a:pt x="143" y="35"/>
                    <a:pt x="143" y="35"/>
                    <a:pt x="143" y="35"/>
                  </a:cubicBezTo>
                  <a:cubicBezTo>
                    <a:pt x="19" y="35"/>
                    <a:pt x="19" y="35"/>
                    <a:pt x="19" y="35"/>
                  </a:cubicBezTo>
                  <a:lnTo>
                    <a:pt x="27" y="4"/>
                  </a:lnTo>
                  <a:close/>
                  <a:moveTo>
                    <a:pt x="3" y="33"/>
                  </a:moveTo>
                  <a:cubicBezTo>
                    <a:pt x="3" y="26"/>
                    <a:pt x="9" y="21"/>
                    <a:pt x="15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6"/>
                    <a:pt x="9" y="37"/>
                    <a:pt x="7" y="37"/>
                  </a:cubicBezTo>
                  <a:cubicBezTo>
                    <a:pt x="3" y="40"/>
                    <a:pt x="3" y="40"/>
                    <a:pt x="3" y="40"/>
                  </a:cubicBezTo>
                  <a:lnTo>
                    <a:pt x="3" y="33"/>
                  </a:lnTo>
                  <a:close/>
                  <a:moveTo>
                    <a:pt x="171" y="141"/>
                  </a:moveTo>
                  <a:cubicBezTo>
                    <a:pt x="171" y="147"/>
                    <a:pt x="166" y="153"/>
                    <a:pt x="159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9" y="153"/>
                    <a:pt x="3" y="147"/>
                    <a:pt x="3" y="14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44"/>
                    <a:pt x="9" y="39"/>
                    <a:pt x="15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66" y="39"/>
                    <a:pt x="171" y="44"/>
                    <a:pt x="171" y="51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42" y="71"/>
                    <a:pt x="135" y="78"/>
                    <a:pt x="135" y="87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3"/>
                    <a:pt x="142" y="120"/>
                    <a:pt x="150" y="120"/>
                  </a:cubicBezTo>
                  <a:cubicBezTo>
                    <a:pt x="171" y="120"/>
                    <a:pt x="171" y="120"/>
                    <a:pt x="171" y="120"/>
                  </a:cubicBezTo>
                  <a:lnTo>
                    <a:pt x="171" y="141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2" name="Freeform 208"/>
            <p:cNvSpPr/>
            <p:nvPr/>
          </p:nvSpPr>
          <p:spPr bwMode="auto">
            <a:xfrm>
              <a:off x="7212013" y="4664076"/>
              <a:ext cx="26988" cy="9525"/>
            </a:xfrm>
            <a:custGeom>
              <a:gdLst>
                <a:gd name="T0" fmla="*/ 11 w 12"/>
                <a:gd name="T1" fmla="*/ 4 h 4"/>
                <a:gd name="T2" fmla="*/ 12 w 12"/>
                <a:gd name="T3" fmla="*/ 2 h 4"/>
                <a:gd name="T4" fmla="*/ 11 w 12"/>
                <a:gd name="T5" fmla="*/ 0 h 4"/>
                <a:gd name="T6" fmla="*/ 2 w 12"/>
                <a:gd name="T7" fmla="*/ 0 h 4"/>
                <a:gd name="T8" fmla="*/ 0 w 12"/>
                <a:gd name="T9" fmla="*/ 2 h 4"/>
                <a:gd name="T10" fmla="*/ 2 w 12"/>
                <a:gd name="T11" fmla="*/ 4 h 4"/>
                <a:gd name="T12" fmla="*/ 11 w 12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2" y="4"/>
                    <a:pt x="12" y="3"/>
                    <a:pt x="12" y="2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11" y="4"/>
                  </a:ln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Freeform 209"/>
            <p:cNvSpPr/>
            <p:nvPr/>
          </p:nvSpPr>
          <p:spPr bwMode="auto">
            <a:xfrm>
              <a:off x="7272338" y="4849813"/>
              <a:ext cx="28575" cy="6350"/>
            </a:xfrm>
            <a:custGeom>
              <a:gdLst>
                <a:gd name="T0" fmla="*/ 2 w 13"/>
                <a:gd name="T1" fmla="*/ 3 h 3"/>
                <a:gd name="T2" fmla="*/ 11 w 13"/>
                <a:gd name="T3" fmla="*/ 3 h 3"/>
                <a:gd name="T4" fmla="*/ 13 w 13"/>
                <a:gd name="T5" fmla="*/ 1 h 3"/>
                <a:gd name="T6" fmla="*/ 11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2"/>
                    <a:pt x="13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 w="9525">
              <a:solidFill>
                <a:schemeClr val="bg2">
                  <a:lumMod val="10000"/>
                </a:schemeClr>
              </a:solidFill>
              <a:rou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n-US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38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993556"/>
            <a:ext cx="12209417" cy="5879330"/>
          </a:xfrm>
          <a:prstGeom prst="rect">
            <a:avLst/>
          </a:prstGeom>
          <a:solidFill>
            <a:srgbClr val="3B5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485147" y="14823"/>
            <a:ext cx="2884181" cy="954768"/>
          </a:xfrm>
        </p:spPr>
        <p:txBody>
          <a:bodyPr>
            <a:noAutofit/>
          </a:bodyPr>
          <a:lstStyle>
            <a:defPPr/>
          </a:lstStyle>
          <a:p>
            <a:pPr lvl="0" algn="ctr"/>
            <a:r>
              <a:rPr lang="ru-RU" sz="2800">
                <a:latin typeface="+mn-lt"/>
                <a:cs typeface="Times New Roman" panose="02020603050405020304" pitchFamily="18" charset="0"/>
              </a:rPr>
              <a:t>КОНТАКТЫ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217"/>
            <a:ext cx="12192000" cy="2698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46906" y="993557"/>
            <a:ext cx="2660822" cy="5879329"/>
          </a:xfrm>
          <a:prstGeom prst="rect">
            <a:avLst/>
          </a:prstGeom>
          <a:solidFill>
            <a:srgbClr val="FF0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7552" y="1303773"/>
            <a:ext cx="40058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spcAft>
                <a:spcPts val="800"/>
              </a:spcAft>
            </a:pP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нас найти: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Московская область, г. Фрязино, ул. Вокзальная д. 2А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18536" y="5711923"/>
            <a:ext cx="3736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+7 (495) 465-86-80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доб. 31-95, 18-90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6907" y="5773478"/>
            <a:ext cx="266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Отсканируй 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QR-</a:t>
            </a:r>
            <a:r>
              <a:rPr lang="ru-RU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 и подпишись на нас.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44" y="2733024"/>
            <a:ext cx="2526146" cy="25212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58" y="2141866"/>
            <a:ext cx="471918" cy="4719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64165" y="1106047"/>
            <a:ext cx="2526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и карьера  АО «НПП «Исток» им. Шокина»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2010" y="1293508"/>
            <a:ext cx="442915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>
              <a:spcAft>
                <a:spcPts val="800"/>
              </a:spcAft>
            </a:pPr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Задать вопросы :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+7 (925) 685-37-01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bpr_oo@istokmw.ru</a:t>
            </a:r>
            <a:endParaRPr lang="ru-RU" sz="20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-37" r="353" b="1436"/>
          <a:stretch>
            <a:fillRect/>
          </a:stretch>
        </p:blipFill>
        <p:spPr>
          <a:xfrm>
            <a:off x="0" y="2643216"/>
            <a:ext cx="4537275" cy="26926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7552" y="5534288"/>
            <a:ext cx="4005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ru-RU" sz="2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Твоё успешное будущее в твоих руках!</a:t>
            </a:r>
            <a:r>
              <a:rPr lang="ru-RU" sz="2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Сделай первый шаг уже сейчас</a:t>
            </a:r>
          </a:p>
        </p:txBody>
      </p:sp>
    </p:spTree>
    <p:extLst>
      <p:ext uri="{BB962C8B-B14F-4D97-AF65-F5344CB8AC3E}">
        <p14:creationId xmlns:p14="http://schemas.microsoft.com/office/powerpoint/2010/main" val="294735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  <p:bldP spid="23" grpId="2"/>
      <p:bldP spid="2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МЫ СЕГОДНЯ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r="10860"/>
          <a:stretch>
            <a:fillRect/>
          </a:stretch>
        </p:blipFill>
        <p:spPr>
          <a:xfrm>
            <a:off x="180978" y="998213"/>
            <a:ext cx="7378992" cy="5859787"/>
          </a:xfrm>
        </p:spPr>
      </p:pic>
      <p:sp>
        <p:nvSpPr>
          <p:cNvPr id="5" name="TextBox 4"/>
          <p:cNvSpPr txBox="1"/>
          <p:nvPr/>
        </p:nvSpPr>
        <p:spPr>
          <a:xfrm>
            <a:off x="180978" y="1151363"/>
            <a:ext cx="2103146" cy="9593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/>
          </a:lstStyle>
          <a:p>
            <a:pPr/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1943 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</a:t>
            </a:r>
          </a:p>
          <a:p>
            <a:pPr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дата основания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6899" y="2506437"/>
            <a:ext cx="4297225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r>
              <a:rPr lang="ru-RU" sz="44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изделий</a:t>
            </a:r>
            <a:endParaRPr lang="en-US" sz="2800" b="1" i="1">
              <a:solidFill>
                <a:srgbClr val="019D7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номенклатура продукции,  выпускаемой Истоком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5518" y="1196315"/>
            <a:ext cx="188140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/>
          </a:lstStyle>
          <a:p>
            <a:pPr/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</a:t>
            </a:r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</a:p>
          <a:p>
            <a:pPr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сотрудников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9203" y="4234431"/>
            <a:ext cx="5084921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30%</a:t>
            </a:r>
            <a:endParaRPr lang="en-US" sz="4800" b="1" i="1">
              <a:solidFill>
                <a:srgbClr val="019D7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всей номенклатуры изделий СВЧ-техники, выпускаемой в России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8485" y="5733126"/>
            <a:ext cx="4903291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en-US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36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ru-RU" sz="2800" b="1" i="1">
                <a:solidFill>
                  <a:srgbClr val="019D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млрд. руб.</a:t>
            </a:r>
            <a:endParaRPr lang="en-US" sz="4800" b="1" i="1">
              <a:solidFill>
                <a:srgbClr val="019D7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выручка в сегменте радиоэлектроники </a:t>
            </a:r>
          </a:p>
        </p:txBody>
      </p:sp>
    </p:spTree>
    <p:extLst>
      <p:ext uri="{BB962C8B-B14F-4D97-AF65-F5344CB8AC3E}">
        <p14:creationId xmlns:p14="http://schemas.microsoft.com/office/powerpoint/2010/main" val="32308044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олилиния 1">
            <a:extLst>
              <a:ext uri="{FF2B5EF4-FFF2-40B4-BE49-F238E27FC236}">
                <a16:creationId xmlns:a16="http://schemas.microsoft.com/office/drawing/2014/main" id="{B576F96C-DC88-4122-A2F9-E136605F42B7}"/>
              </a:ext>
            </a:extLst>
          </p:cNvPr>
          <p:cNvSpPr/>
          <p:nvPr/>
        </p:nvSpPr>
        <p:spPr>
          <a:xfrm>
            <a:off x="0" y="954907"/>
            <a:ext cx="12192000" cy="1775533"/>
          </a:xfrm>
          <a:custGeom>
            <a:gdLst>
              <a:gd name="connsiteX0" fmla="*/ 0 w 12192000"/>
              <a:gd name="connsiteY0" fmla="*/ 0 h 5628778"/>
              <a:gd name="connsiteX1" fmla="*/ 12192000 w 12192000"/>
              <a:gd name="connsiteY1" fmla="*/ 0 h 5628778"/>
              <a:gd name="connsiteX2" fmla="*/ 12192000 w 12192000"/>
              <a:gd name="connsiteY2" fmla="*/ 3403725 h 5628778"/>
              <a:gd name="connsiteX3" fmla="*/ 12028427 w 12192000"/>
              <a:gd name="connsiteY3" fmla="*/ 3557805 h 5628778"/>
              <a:gd name="connsiteX4" fmla="*/ 6096000 w 12192000"/>
              <a:gd name="connsiteY4" fmla="*/ 5628778 h 5628778"/>
              <a:gd name="connsiteX5" fmla="*/ 163573 w 12192000"/>
              <a:gd name="connsiteY5" fmla="*/ 3557805 h 5628778"/>
              <a:gd name="connsiteX6" fmla="*/ 0 w 12192000"/>
              <a:gd name="connsiteY6" fmla="*/ 3403725 h 56287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628778">
                <a:moveTo>
                  <a:pt x="0" y="0"/>
                </a:moveTo>
                <a:lnTo>
                  <a:pt x="12192000" y="0"/>
                </a:lnTo>
                <a:lnTo>
                  <a:pt x="12192000" y="3403725"/>
                </a:lnTo>
                <a:lnTo>
                  <a:pt x="12028427" y="3557805"/>
                </a:lnTo>
                <a:cubicBezTo>
                  <a:pt x="10618336" y="4822600"/>
                  <a:pt x="8484352" y="5628778"/>
                  <a:pt x="6096000" y="5628778"/>
                </a:cubicBezTo>
                <a:cubicBezTo>
                  <a:pt x="3707648" y="5628778"/>
                  <a:pt x="1573664" y="4822600"/>
                  <a:pt x="163573" y="3557805"/>
                </a:cubicBezTo>
                <a:lnTo>
                  <a:pt x="0" y="3403725"/>
                </a:lnTo>
                <a:close/>
              </a:path>
            </a:pathLst>
          </a:cu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5903" y="1320198"/>
            <a:ext cx="941499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СВЧ – электромагнитные колебания сверхвысоких частот (миллиарды колебаний в секунду)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054" y="3045223"/>
            <a:ext cx="2698909" cy="14154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 l="9134" r="8173"/>
          <a:stretch>
            <a:fillRect/>
          </a:stretch>
        </p:blipFill>
        <p:spPr>
          <a:xfrm>
            <a:off x="8212667" y="2854332"/>
            <a:ext cx="3843866" cy="349273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965903" y="50647"/>
            <a:ext cx="9414992" cy="954768"/>
          </a:xfrm>
        </p:spPr>
        <p:txBody>
          <a:bodyPr/>
          <a:lstStyle>
            <a:defPPr/>
          </a:lstStyle>
          <a:p>
            <a:pPr/>
            <a:r>
              <a:rPr lang="ru-RU"/>
              <a:t>ЧТО ТАКОЕ СВЧ?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2690CD5-7385-4A55-B2F1-56DC6E1D053B}"/>
              </a:ext>
            </a:extLst>
          </p:cNvPr>
          <p:cNvSpPr/>
          <p:nvPr/>
        </p:nvSpPr>
        <p:spPr>
          <a:xfrm>
            <a:off x="1713355" y="1421168"/>
            <a:ext cx="252548" cy="25254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9" y="3045223"/>
            <a:ext cx="4637697" cy="26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498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/>
          <p:cNvSpPr/>
          <p:nvPr/>
        </p:nvSpPr>
        <p:spPr>
          <a:xfrm>
            <a:off x="863212" y="1043673"/>
            <a:ext cx="7073466" cy="553651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Генераторы СВЧ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Мощные СВЧ-приборы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Квантовые приборы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Твердотельная высокочастотная электроника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Комплексированные изделия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Приборы для ускорительных установок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Приборы на циклотронной волне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Радиолокационные датчики</a:t>
            </a:r>
          </a:p>
          <a:p>
            <a:pPr fontAlgn="base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</a:rPr>
              <a:t>Медицинская аппаратура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65" y="1222839"/>
            <a:ext cx="1612104" cy="1519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" y="1129033"/>
            <a:ext cx="520970" cy="520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47" y="1235764"/>
            <a:ext cx="1612104" cy="151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68" y="3236682"/>
            <a:ext cx="1612104" cy="1519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65" y="5165132"/>
            <a:ext cx="1612104" cy="1519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58" y="5175954"/>
            <a:ext cx="1612104" cy="1519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3" y="3236681"/>
            <a:ext cx="1612104" cy="1519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58" y="1235764"/>
            <a:ext cx="1612104" cy="15197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58" y="3236681"/>
            <a:ext cx="1612104" cy="15197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3" y="5165132"/>
            <a:ext cx="1612104" cy="15197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2" y="1771767"/>
            <a:ext cx="522854" cy="5228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0" y="2385998"/>
            <a:ext cx="511986" cy="5119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0" y="5475064"/>
            <a:ext cx="552527" cy="5525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" y="6066197"/>
            <a:ext cx="478456" cy="4784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6" y="4863685"/>
            <a:ext cx="478455" cy="4784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0" y="4198268"/>
            <a:ext cx="529647" cy="5296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9" y="3595873"/>
            <a:ext cx="552527" cy="5525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0" y="3000530"/>
            <a:ext cx="511986" cy="511986"/>
          </a:xfrm>
          <a:prstGeom prst="rect">
            <a:avLst/>
          </a:prstGeom>
        </p:spPr>
      </p:pic>
      <p:sp>
        <p:nvSpPr>
          <p:cNvPr id="28" name="Текст 5"/>
          <p:cNvSpPr txBox="1"/>
          <p:nvPr/>
        </p:nvSpPr>
        <p:spPr>
          <a:xfrm>
            <a:off x="2165755" y="17675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ОСНОВНАЯ ПРОДУКЦИЯ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15835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57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249" r="18225" b="19615"/>
          <a:stretch>
            <a:fillRect/>
          </a:stretch>
        </p:blipFill>
        <p:spPr>
          <a:xfrm>
            <a:off x="0" y="989121"/>
            <a:ext cx="12208592" cy="5868879"/>
          </a:xfrm>
          <a:prstGeom prst="rect">
            <a:avLst/>
          </a:prstGeom>
        </p:spPr>
      </p:pic>
      <p:sp>
        <p:nvSpPr>
          <p:cNvPr id="3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НАШИ ЦЕННОСТИ</a:t>
            </a:r>
            <a:endParaRPr lang="ru-RU" b="0"/>
          </a:p>
        </p:txBody>
      </p:sp>
      <p:sp>
        <p:nvSpPr>
          <p:cNvPr id="6" name="TextBox 5"/>
          <p:cNvSpPr txBox="1"/>
          <p:nvPr/>
        </p:nvSpPr>
        <p:spPr>
          <a:xfrm>
            <a:off x="1095475" y="2118312"/>
            <a:ext cx="2888974" cy="139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ru-RU" sz="2800" b="1" i="1">
                <a:solidFill>
                  <a:srgbClr val="019D7F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КОМАНДА</a:t>
            </a:r>
            <a:endParaRPr lang="ru-RU" b="1" i="1">
              <a:solidFill>
                <a:srgbClr val="019D7F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рофессиональный </a:t>
            </a:r>
            <a:r>
              <a:rPr lang="en-US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коллектив с общими целями и </a:t>
            </a:r>
            <a:r>
              <a:rPr lang="en-US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задачами</a:t>
            </a:r>
            <a:endParaRPr lang="en-US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1892" y="2073093"/>
            <a:ext cx="3302770" cy="139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ru-RU" sz="2800" b="1" i="1">
                <a:solidFill>
                  <a:srgbClr val="019D7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РАЗВИТИЕ</a:t>
            </a:r>
          </a:p>
          <a:p>
            <a:pPr/>
            <a:r>
              <a:rPr lang="ru-RU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остоянное </a:t>
            </a:r>
            <a:r>
              <a:rPr lang="en-US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обучение и современное </a:t>
            </a:r>
            <a:r>
              <a:rPr lang="en-US" smtClean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6856" y="2118312"/>
            <a:ext cx="2888974" cy="139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/>
          </a:lstStyle>
          <a:p>
            <a:pPr/>
            <a:r>
              <a:rPr lang="ru-RU" sz="2800" b="1" i="1">
                <a:solidFill>
                  <a:srgbClr val="019D7F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РЕЗУЛЬТАТ</a:t>
            </a:r>
            <a:endParaRPr lang="ru-RU" b="1" i="1">
              <a:solidFill>
                <a:srgbClr val="019D7F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/>
            <a:r>
              <a:rPr lang="ru-RU">
                <a:solidFill>
                  <a:srgbClr val="00206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амбициозные цели и высокие достижения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14" y="3723250"/>
            <a:ext cx="3499753" cy="23273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 l="17063" r="21968"/>
          <a:stretch>
            <a:fillRect/>
          </a:stretch>
        </p:blipFill>
        <p:spPr>
          <a:xfrm>
            <a:off x="4756905" y="3710423"/>
            <a:ext cx="3302396" cy="23529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 l="15197" t="3285" r="12599" b="38176"/>
          <a:stretch>
            <a:fillRect/>
          </a:stretch>
        </p:blipFill>
        <p:spPr>
          <a:xfrm>
            <a:off x="8654739" y="3697597"/>
            <a:ext cx="2814206" cy="2327336"/>
          </a:xfrm>
          <a:prstGeom prst="rect">
            <a:avLst/>
          </a:prstGeom>
        </p:spPr>
      </p:pic>
      <p:sp>
        <p:nvSpPr>
          <p:cNvPr id="18" name="Oval 59">
            <a:extLst>
              <a:ext uri="{FF2B5EF4-FFF2-40B4-BE49-F238E27FC236}">
                <a16:creationId xmlns:a16="http://schemas.microsoft.com/office/drawing/2014/main" id="{C9E127A1-2AC7-48AC-854A-52BC49844920}"/>
              </a:ext>
            </a:extLst>
          </p:cNvPr>
          <p:cNvSpPr/>
          <p:nvPr/>
        </p:nvSpPr>
        <p:spPr>
          <a:xfrm flipH="1">
            <a:off x="8416548" y="1672331"/>
            <a:ext cx="522381" cy="522380"/>
          </a:xfrm>
          <a:prstGeom prst="ellipse">
            <a:avLst/>
          </a:prstGeom>
          <a:solidFill>
            <a:srgbClr val="019D7F"/>
          </a:solidFill>
          <a:ln w="88900">
            <a:solidFill>
              <a:srgbClr val="019D7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>
                <a:solidFill>
                  <a:srgbClr val="FFFFFF"/>
                </a:solidFill>
                <a:latin typeface="dt-business-03" panose="02000509000000000000" pitchFamily="49" charset="0"/>
              </a:rPr>
              <a:t>3</a:t>
            </a:r>
          </a:p>
        </p:txBody>
      </p:sp>
      <p:sp>
        <p:nvSpPr>
          <p:cNvPr id="19" name="Oval 59">
            <a:extLst>
              <a:ext uri="{FF2B5EF4-FFF2-40B4-BE49-F238E27FC236}">
                <a16:creationId xmlns:a16="http://schemas.microsoft.com/office/drawing/2014/main" id="{C9E127A1-2AC7-48AC-854A-52BC49844920}"/>
              </a:ext>
            </a:extLst>
          </p:cNvPr>
          <p:cNvSpPr/>
          <p:nvPr/>
        </p:nvSpPr>
        <p:spPr>
          <a:xfrm flipH="1">
            <a:off x="661714" y="1611254"/>
            <a:ext cx="522381" cy="522380"/>
          </a:xfrm>
          <a:prstGeom prst="ellipse">
            <a:avLst/>
          </a:prstGeom>
          <a:solidFill>
            <a:srgbClr val="019D7F"/>
          </a:solidFill>
          <a:ln w="88900">
            <a:solidFill>
              <a:srgbClr val="019D7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>
                <a:solidFill>
                  <a:srgbClr val="FFFFFF"/>
                </a:solidFill>
                <a:latin typeface="dt-business-03" panose="02000509000000000000" pitchFamily="49" charset="0"/>
              </a:rPr>
              <a:t>1</a:t>
            </a:r>
          </a:p>
        </p:txBody>
      </p:sp>
      <p:sp>
        <p:nvSpPr>
          <p:cNvPr id="20" name="Oval 59">
            <a:extLst>
              <a:ext uri="{FF2B5EF4-FFF2-40B4-BE49-F238E27FC236}">
                <a16:creationId xmlns:a16="http://schemas.microsoft.com/office/drawing/2014/main" id="{C9E127A1-2AC7-48AC-854A-52BC49844920}"/>
              </a:ext>
            </a:extLst>
          </p:cNvPr>
          <p:cNvSpPr/>
          <p:nvPr/>
        </p:nvSpPr>
        <p:spPr>
          <a:xfrm flipH="1">
            <a:off x="4296572" y="1643705"/>
            <a:ext cx="522381" cy="522380"/>
          </a:xfrm>
          <a:prstGeom prst="ellipse">
            <a:avLst/>
          </a:prstGeom>
          <a:solidFill>
            <a:srgbClr val="019D7F"/>
          </a:solidFill>
          <a:ln w="88900">
            <a:solidFill>
              <a:srgbClr val="019D7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z="1600">
                <a:solidFill>
                  <a:srgbClr val="FFFFFF"/>
                </a:solidFill>
                <a:latin typeface="dt-business-03" panose="02000509000000000000" pitchFamily="49" charset="0"/>
              </a:rPr>
              <a:t>2</a:t>
            </a:r>
          </a:p>
        </p:txBody>
      </p:sp>
      <p:cxnSp>
        <p:nvCxnSpPr>
          <p:cNvPr id="21" name="Straight Connector 57">
            <a:extLst>
              <a:ext uri="{FF2B5EF4-FFF2-40B4-BE49-F238E27FC236}">
                <a16:creationId xmlns:a16="http://schemas.microsoft.com/office/drawing/2014/main" id="{A512B429-01D4-48C9-8666-95850FB31E55}"/>
              </a:ext>
            </a:extLst>
          </p:cNvPr>
          <p:cNvCxnSpPr/>
          <p:nvPr/>
        </p:nvCxnSpPr>
        <p:spPr>
          <a:xfrm>
            <a:off x="1888477" y="1825297"/>
            <a:ext cx="1653546" cy="0"/>
          </a:xfrm>
          <a:prstGeom prst="line">
            <a:avLst/>
          </a:prstGeom>
          <a:ln>
            <a:solidFill>
              <a:srgbClr val="01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7">
            <a:extLst>
              <a:ext uri="{FF2B5EF4-FFF2-40B4-BE49-F238E27FC236}">
                <a16:creationId xmlns:a16="http://schemas.microsoft.com/office/drawing/2014/main" id="{A512B429-01D4-48C9-8666-95850FB31E55}"/>
              </a:ext>
            </a:extLst>
          </p:cNvPr>
          <p:cNvCxnSpPr/>
          <p:nvPr/>
        </p:nvCxnSpPr>
        <p:spPr>
          <a:xfrm>
            <a:off x="6043344" y="1829322"/>
            <a:ext cx="1653546" cy="0"/>
          </a:xfrm>
          <a:prstGeom prst="line">
            <a:avLst/>
          </a:prstGeom>
          <a:ln>
            <a:solidFill>
              <a:srgbClr val="01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7">
            <a:extLst>
              <a:ext uri="{FF2B5EF4-FFF2-40B4-BE49-F238E27FC236}">
                <a16:creationId xmlns:a16="http://schemas.microsoft.com/office/drawing/2014/main" id="{A512B429-01D4-48C9-8666-95850FB31E55}"/>
              </a:ext>
            </a:extLst>
          </p:cNvPr>
          <p:cNvCxnSpPr/>
          <p:nvPr/>
        </p:nvCxnSpPr>
        <p:spPr>
          <a:xfrm>
            <a:off x="9534570" y="1825297"/>
            <a:ext cx="1653546" cy="0"/>
          </a:xfrm>
          <a:prstGeom prst="line">
            <a:avLst/>
          </a:prstGeom>
          <a:ln>
            <a:solidFill>
              <a:srgbClr val="01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3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Текст 3"/>
          <p:cNvSpPr txBox="1"/>
          <p:nvPr/>
        </p:nvSpPr>
        <p:spPr>
          <a:xfrm>
            <a:off x="2024838" y="21254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СОЦИАЛЬНАЯ ЖИЗНЬ, НАУКА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6361" r="1234" b="11677"/>
          <a:stretch>
            <a:fillRect/>
          </a:stretch>
        </p:blipFill>
        <p:spPr>
          <a:xfrm>
            <a:off x="378129" y="1261041"/>
            <a:ext cx="3645480" cy="21253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8533" r="379" b="85"/>
          <a:stretch>
            <a:fillRect/>
          </a:stretch>
        </p:blipFill>
        <p:spPr>
          <a:xfrm>
            <a:off x="378127" y="4197387"/>
            <a:ext cx="3709205" cy="2259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t="17944" r="797" b="5039"/>
          <a:stretch>
            <a:fillRect/>
          </a:stretch>
        </p:blipFill>
        <p:spPr>
          <a:xfrm>
            <a:off x="4385036" y="4197387"/>
            <a:ext cx="3704654" cy="21629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11513" r="7445" b="8338"/>
          <a:stretch>
            <a:fillRect/>
          </a:stretch>
        </p:blipFill>
        <p:spPr>
          <a:xfrm>
            <a:off x="8586572" y="1252024"/>
            <a:ext cx="3362174" cy="21343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rcRect l="58487" t="46911" r="27292" b="21971"/>
          <a:stretch>
            <a:fillRect/>
          </a:stretch>
        </p:blipFill>
        <p:spPr>
          <a:xfrm>
            <a:off x="8508433" y="4177312"/>
            <a:ext cx="3440313" cy="2279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162" y="3468725"/>
            <a:ext cx="40531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2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Конкурс проектов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«Формируем будущее» </a:t>
            </a:r>
            <a:r>
              <a:rPr lang="ru-RU" sz="12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«Кибердрома», </a:t>
            </a:r>
            <a:r>
              <a:rPr lang="ru-RU" sz="12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команда Истока вошла в ТОП-10 сильнейших команд гранд-финала </a:t>
            </a:r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2491" r="8844" b="9988"/>
          <a:stretch>
            <a:fillRect/>
          </a:stretch>
        </p:blipFill>
        <p:spPr>
          <a:xfrm>
            <a:off x="4386140" y="1252024"/>
            <a:ext cx="3709205" cy="21109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4033" y="3561057"/>
            <a:ext cx="343817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2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Чемпионат производственных профессий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«Время первых» </a:t>
            </a:r>
            <a:endParaRPr lang="ru-RU" sz="12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8847" y="6322740"/>
            <a:ext cx="42285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200">
                <a:solidFill>
                  <a:schemeClr val="accent1">
                    <a:lumMod val="50000"/>
                  </a:scheme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Ежегодный Международный молодёжный промышленный Форум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ea typeface="Segoe UI" panose="020b0502040204020203" pitchFamily="34" charset="0"/>
                <a:cs typeface="Times New Roman" panose="02020603050405020304" pitchFamily="18" charset="0"/>
              </a:rPr>
              <a:t>«Инженеры будущего»</a:t>
            </a:r>
            <a:endParaRPr lang="ru-RU" sz="12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4943" y="3468725"/>
            <a:ext cx="292439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12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Ежегодный молодежный форум для молодых специалистов Общества «Дай Импульс»</a:t>
            </a:r>
          </a:p>
        </p:txBody>
      </p:sp>
    </p:spTree>
    <p:extLst>
      <p:ext uri="{BB962C8B-B14F-4D97-AF65-F5344CB8AC3E}">
        <p14:creationId xmlns:p14="http://schemas.microsoft.com/office/powerpoint/2010/main" val="290415919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t="17249" r="18225" b="19615"/>
          <a:stretch>
            <a:fillRect/>
          </a:stretch>
        </p:blipFill>
        <p:spPr>
          <a:xfrm>
            <a:off x="0" y="989121"/>
            <a:ext cx="12208592" cy="5868879"/>
          </a:xfrm>
          <a:prstGeom prst="rect">
            <a:avLst/>
          </a:prstGeom>
        </p:spPr>
      </p:pic>
      <p:sp>
        <p:nvSpPr>
          <p:cNvPr id="21" name="Шестиугольник 20"/>
          <p:cNvSpPr/>
          <p:nvPr/>
        </p:nvSpPr>
        <p:spPr>
          <a:xfrm>
            <a:off x="600776" y="4151334"/>
            <a:ext cx="2607671" cy="2073545"/>
          </a:xfrm>
          <a:prstGeom prst="hexagon">
            <a:avLst>
              <a:gd name="adj" fmla="val 27742"/>
              <a:gd name="vf" fmla="val 11547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9215" y="3221047"/>
            <a:ext cx="396135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spcAft>
                <a:spcPts val="600"/>
              </a:spcAft>
            </a:pPr>
            <a:r>
              <a:rPr lang="ru-RU" sz="1500" b="1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Тренажерный зал и зал для групповых занятий </a:t>
            </a:r>
            <a:r>
              <a:rPr lang="ru-RU" sz="15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на территории Общества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5594" y="6312793"/>
            <a:ext cx="3553925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spcAft>
                <a:spcPts val="600"/>
              </a:spcAft>
            </a:pPr>
            <a:r>
              <a:rPr lang="ru-RU" sz="1500" b="1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Бесплатные посещения бассейна</a:t>
            </a:r>
            <a:endParaRPr lang="ru-RU" sz="1500" spc="-1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2563" y="1227942"/>
            <a:ext cx="3483466" cy="254685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spcBef>
                <a:spcPts val="600"/>
              </a:spcBef>
              <a:buClr>
                <a:srgbClr val="17B2E3"/>
              </a:buClr>
            </a:pPr>
            <a:r>
              <a:rPr lang="ru-RU" sz="1600" b="1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В Обществе организованы спортивные команды</a:t>
            </a:r>
            <a:r>
              <a:rPr lang="en-US" sz="1600" b="1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r>
              <a:rPr lang="ru-RU" sz="16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Футбол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r>
              <a:rPr lang="ru-RU" sz="16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Волейбол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r>
              <a:rPr lang="ru-RU" sz="16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Канат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r>
              <a:rPr lang="ru-RU" sz="16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Настольный теннис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r>
              <a:rPr lang="ru-RU" sz="1600" spc="-1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Ударная десятка</a:t>
            </a:r>
          </a:p>
          <a:p>
            <a:pPr marL="285750" indent="-285750">
              <a:spcBef>
                <a:spcPts val="600"/>
              </a:spcBef>
              <a:buClr>
                <a:srgbClr val="17B2E3"/>
              </a:buClr>
              <a:buFont typeface="Wingdings" panose="05000000000000000000" pitchFamily="2" charset="2"/>
              <a:buChar char="Ø"/>
            </a:pPr>
            <a:endParaRPr lang="ru-RU" sz="1750" spc="-1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</p:txBody>
      </p:sp>
      <p:sp>
        <p:nvSpPr>
          <p:cNvPr id="13" name="Текст 3"/>
          <p:cNvSpPr txBox="1"/>
          <p:nvPr/>
        </p:nvSpPr>
        <p:spPr>
          <a:xfrm>
            <a:off x="2024838" y="21254"/>
            <a:ext cx="9414992" cy="9547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СОЦИАЛЬНАЯ ЖИЗНЬ, СПОРТ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4264" b="12502"/>
          <a:stretch>
            <a:fillRect/>
          </a:stretch>
        </p:blipFill>
        <p:spPr>
          <a:xfrm>
            <a:off x="381092" y="1227942"/>
            <a:ext cx="3502928" cy="1953099"/>
          </a:xfrm>
          <a:prstGeom prst="hexagon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t="11918" r="4797" b="10938"/>
          <a:stretch>
            <a:fillRect/>
          </a:stretch>
        </p:blipFill>
        <p:spPr>
          <a:xfrm>
            <a:off x="3655520" y="3787892"/>
            <a:ext cx="4501661" cy="2746424"/>
          </a:xfrm>
          <a:prstGeom prst="hexagon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-646" r="-218" b="646"/>
          <a:stretch>
            <a:fillRect/>
          </a:stretch>
        </p:blipFill>
        <p:spPr>
          <a:xfrm>
            <a:off x="7933275" y="1135436"/>
            <a:ext cx="4032379" cy="2723935"/>
          </a:xfrm>
          <a:prstGeom prst="hexagon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451301" y="4225992"/>
            <a:ext cx="33614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00000"/>
              </a:lnSpc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Достигнутые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результаты на региональных, муниципальных, всероссийских и международных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корпоративных мероприятиях – более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230 комплектов медалей и более 18 кубков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различных степеней. </a:t>
            </a:r>
          </a:p>
        </p:txBody>
      </p:sp>
    </p:spTree>
    <p:extLst>
      <p:ext uri="{BB962C8B-B14F-4D97-AF65-F5344CB8AC3E}">
        <p14:creationId xmlns:p14="http://schemas.microsoft.com/office/powerpoint/2010/main" val="26199949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Исток">
      <a:dk1>
        <a:srgbClr val="3B53BA"/>
      </a:dk1>
      <a:lt1>
        <a:sysClr val="window" lastClr="FFFFFF"/>
      </a:lt1>
      <a:dk2>
        <a:srgbClr val="243372"/>
      </a:dk2>
      <a:lt2>
        <a:srgbClr val="EBEBEB"/>
      </a:lt2>
      <a:accent1>
        <a:srgbClr val="649BE1"/>
      </a:accent1>
      <a:accent2>
        <a:srgbClr val="0F6DCE"/>
      </a:accent2>
      <a:accent3>
        <a:srgbClr val="1B5AA9"/>
      </a:accent3>
      <a:accent4>
        <a:srgbClr val="164B8C"/>
      </a:accent4>
      <a:accent5>
        <a:srgbClr val="4777EF"/>
      </a:accent5>
      <a:accent6>
        <a:srgbClr val="FF0042"/>
      </a:accent6>
      <a:hlink>
        <a:srgbClr val="4A8EE2"/>
      </a:hlink>
      <a:folHlink>
        <a:srgbClr val="7030A0"/>
      </a:folHlink>
    </a:clrScheme>
    <a:fontScheme name="Исток">
      <a:majorFont>
        <a:latin typeface="Segoe UI"/>
        <a:ea typeface="Arial"/>
        <a:cs typeface="Arial"/>
      </a:majorFont>
      <a:minorFont>
        <a:latin typeface="Segoe U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Hewlett-Packard Company</Company>
  <PresentationFormat>Широкоэкранный</PresentationFormat>
  <Paragraphs>169</Paragraphs>
  <Slides>21</Slides>
  <Notes>20</Notes>
  <TotalTime>5157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3">
      <vt:lpstr>Arial</vt:lpstr>
      <vt:lpstr>Segoe UI</vt:lpstr>
      <vt:lpstr>Roboto Medium</vt:lpstr>
      <vt:lpstr>Calibri Light</vt:lpstr>
      <vt:lpstr>Calibri</vt:lpstr>
      <vt:lpstr>Segoe UI Semibold</vt:lpstr>
      <vt:lpstr>dt-business-03</vt:lpstr>
      <vt:lpstr>Times New Roman</vt:lpstr>
      <vt:lpstr>Wingdings</vt:lpstr>
      <vt:lpstr>Webdings</vt:lpstr>
      <vt:lpstr>Symbol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Олег Лялюк</dc:creator>
  <cp:lastModifiedBy>Admin</cp:lastModifiedBy>
  <cp:revision>462</cp:revision>
  <cp:lastPrinted>2022-01-18T10:23:36.000</cp:lastPrinted>
  <dcterms:created xsi:type="dcterms:W3CDTF">2019-04-15T12:49:44Z</dcterms:created>
  <dcterms:modified xsi:type="dcterms:W3CDTF">2025-03-14T18:08:33Z</dcterms:modified>
</cp:coreProperties>
</file>