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56" r:id="rId2"/>
    <p:sldId id="312" r:id="rId3"/>
    <p:sldId id="283" r:id="rId4"/>
    <p:sldId id="294" r:id="rId5"/>
    <p:sldId id="295" r:id="rId6"/>
    <p:sldId id="318" r:id="rId7"/>
    <p:sldId id="319" r:id="rId8"/>
    <p:sldId id="320" r:id="rId9"/>
    <p:sldId id="321" r:id="rId10"/>
    <p:sldId id="304" r:id="rId11"/>
    <p:sldId id="314" r:id="rId12"/>
    <p:sldId id="315" r:id="rId13"/>
    <p:sldId id="301" r:id="rId14"/>
    <p:sldId id="302" r:id="rId15"/>
    <p:sldId id="300" r:id="rId16"/>
    <p:sldId id="296" r:id="rId17"/>
    <p:sldId id="297" r:id="rId18"/>
    <p:sldId id="322" r:id="rId19"/>
    <p:sldId id="323" r:id="rId20"/>
    <p:sldId id="298" r:id="rId21"/>
    <p:sldId id="311" r:id="rId22"/>
    <p:sldId id="308" r:id="rId23"/>
    <p:sldId id="324" r:id="rId24"/>
    <p:sldId id="265" r:id="rId25"/>
    <p:sldId id="279" r:id="rId26"/>
    <p:sldId id="280" r:id="rId27"/>
    <p:sldId id="281" r:id="rId28"/>
    <p:sldId id="317" r:id="rId2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86BC"/>
    <a:srgbClr val="1B0D42"/>
    <a:srgbClr val="FFFFFF"/>
    <a:srgbClr val="112437"/>
    <a:srgbClr val="0C1120"/>
    <a:srgbClr val="1D324B"/>
    <a:srgbClr val="90BBE6"/>
    <a:srgbClr val="FDFEE6"/>
    <a:srgbClr val="C00000"/>
    <a:srgbClr val="8275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6433" autoAdjust="0"/>
  </p:normalViewPr>
  <p:slideViewPr>
    <p:cSldViewPr snapToGrid="0">
      <p:cViewPr varScale="1">
        <p:scale>
          <a:sx n="108" d="100"/>
          <a:sy n="108" d="100"/>
        </p:scale>
        <p:origin x="4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BA03F-5EE8-49E6-A95A-0579DEDC4171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C06DC-FDC7-4470-828A-68994E806E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223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C06DC-FDC7-4470-828A-68994E806E1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148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C06DC-FDC7-4470-828A-68994E806E1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73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C06DC-FDC7-4470-828A-68994E806E1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781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C06DC-FDC7-4470-828A-68994E806E1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682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C06DC-FDC7-4470-828A-68994E806E1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811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C06DC-FDC7-4470-828A-68994E806E1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33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C06DC-FDC7-4470-828A-68994E806E1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167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C06DC-FDC7-4470-828A-68994E806E1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278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C06DC-FDC7-4470-828A-68994E806E1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819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129F3-D9AA-4D8F-8FB4-55CEB81C8C3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73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129F3-D9AA-4D8F-8FB4-55CEB81C8C3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433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129F3-D9AA-4D8F-8FB4-55CEB81C8C3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08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129F3-D9AA-4D8F-8FB4-55CEB81C8C3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129F3-D9AA-4D8F-8FB4-55CEB81C8C3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42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129F3-D9AA-4D8F-8FB4-55CEB81C8C3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545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129F3-D9AA-4D8F-8FB4-55CEB81C8C3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51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129F3-D9AA-4D8F-8FB4-55CEB81C8C3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082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129F3-D9AA-4D8F-8FB4-55CEB81C8C3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041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129F3-D9AA-4D8F-8FB4-55CEB81C8C3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803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129F3-D9AA-4D8F-8FB4-55CEB81C8C3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094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129F3-D9AA-4D8F-8FB4-55CEB81C8C3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3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1.pn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2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81" b="22222"/>
          <a:stretch/>
        </p:blipFill>
        <p:spPr>
          <a:xfrm>
            <a:off x="-173346" y="-171220"/>
            <a:ext cx="5715896" cy="3060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09966" y="2091928"/>
            <a:ext cx="10172069" cy="26741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000" b="1" dirty="0">
                <a:solidFill>
                  <a:srgbClr val="1B0D42"/>
                </a:solidFill>
                <a:latin typeface="Myriad Pro" panose="020B0503030403020204" pitchFamily="34" charset="0"/>
              </a:rPr>
              <a:t>АО «Научно-исследовательский</a:t>
            </a:r>
            <a:br>
              <a:rPr lang="ru-RU" sz="5000" b="1" dirty="0">
                <a:solidFill>
                  <a:srgbClr val="1B0D42"/>
                </a:solidFill>
                <a:latin typeface="Myriad Pro" panose="020B0503030403020204" pitchFamily="34" charset="0"/>
              </a:rPr>
            </a:br>
            <a:r>
              <a:rPr lang="ru-RU" sz="5000" b="1" dirty="0">
                <a:solidFill>
                  <a:srgbClr val="1B0D42"/>
                </a:solidFill>
                <a:latin typeface="Myriad Pro" panose="020B0503030403020204" pitchFamily="34" charset="0"/>
              </a:rPr>
              <a:t>институт точных приборов»</a:t>
            </a:r>
            <a:br>
              <a:rPr lang="ru-RU" sz="5000" b="1" dirty="0">
                <a:solidFill>
                  <a:srgbClr val="1B0D42"/>
                </a:solidFill>
                <a:latin typeface="Myriad Pro" panose="020B0503030403020204" pitchFamily="34" charset="0"/>
              </a:rPr>
            </a:br>
            <a:r>
              <a:rPr lang="ru-RU" sz="5000" b="1" dirty="0">
                <a:solidFill>
                  <a:srgbClr val="1B0D42"/>
                </a:solidFill>
                <a:latin typeface="Myriad Pro" panose="020B0503030403020204" pitchFamily="34" charset="0"/>
              </a:rPr>
              <a:t>(НИИ ТП)</a:t>
            </a:r>
          </a:p>
        </p:txBody>
      </p:sp>
    </p:spTree>
    <p:extLst>
      <p:ext uri="{BB962C8B-B14F-4D97-AF65-F5344CB8AC3E}">
        <p14:creationId xmlns:p14="http://schemas.microsoft.com/office/powerpoint/2010/main" val="2376486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81" b="22222"/>
          <a:stretch/>
        </p:blipFill>
        <p:spPr>
          <a:xfrm>
            <a:off x="-173346" y="-171220"/>
            <a:ext cx="5715896" cy="306000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513975" y="1026105"/>
            <a:ext cx="6498532" cy="878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АО «Научно-исследовательский</a:t>
            </a:r>
            <a:b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</a:b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институт точных приборов»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54100" y="2508085"/>
            <a:ext cx="5800300" cy="1980000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064271" y="1609123"/>
            <a:ext cx="5077196" cy="878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За последние годы к ранее созданным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добавились новые системы: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054099" y="4579317"/>
            <a:ext cx="5800300" cy="1980000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252000" y="2508085"/>
            <a:ext cx="5760507" cy="1980000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252000" y="4578701"/>
            <a:ext cx="5760507" cy="936000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252000" y="5623317"/>
            <a:ext cx="5760507" cy="936000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1061666" y="2509981"/>
            <a:ext cx="5357999" cy="197810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семейство 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малогабаритных радиолокаторов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/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 синтезированной апертурой типа «КОМПАКТ» 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авиационного базирования, предназначенных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для проведения радиолокационной съёмки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земной и водной поверхностей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 авиационных носителей различных типов</a:t>
            </a: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1061281" y="4598110"/>
            <a:ext cx="5357999" cy="197810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мобильные комплексы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 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приёма информации дистанционного зондирования Земли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,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предназначенные для приёма, регистрации,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структурного восстановления и формирования изображений земной поверхности</a:t>
            </a: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6262754" y="2517779"/>
            <a:ext cx="5357999" cy="197810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высокоскоростная радиолиния (ВРЛ)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 для КА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типа «РЕСУРС», представляющая собой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комплект бортовой и наземной аппаратуры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для передачи с борта КА и приёма на Земле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целевой информации, поступающей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со скоростью 600 Мбит/с</a:t>
            </a: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6262754" y="4586499"/>
            <a:ext cx="5357999" cy="9282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программно-технические комплексы</a:t>
            </a:r>
            <a:b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обработки информации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6260808" y="5634016"/>
            <a:ext cx="5357999" cy="9282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серийное изготовление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 err="1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геопространственной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2388070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6" t="22784" r="21760" b="5186"/>
          <a:stretch/>
        </p:blipFill>
        <p:spPr>
          <a:xfrm>
            <a:off x="0" y="809421"/>
            <a:ext cx="5994400" cy="52391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sp>
        <p:nvSpPr>
          <p:cNvPr id="26" name="Заголовок 1"/>
          <p:cNvSpPr txBox="1">
            <a:spLocks/>
          </p:cNvSpPr>
          <p:nvPr/>
        </p:nvSpPr>
        <p:spPr>
          <a:xfrm>
            <a:off x="6203044" y="1265738"/>
            <a:ext cx="5690410" cy="4326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Малогабаритный радиолокатор серии «Компакт»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206666" y="2562609"/>
            <a:ext cx="5985334" cy="1732782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38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" t="16298" r="22159" b="916"/>
          <a:stretch/>
        </p:blipFill>
        <p:spPr>
          <a:xfrm>
            <a:off x="-43543" y="808208"/>
            <a:ext cx="6023226" cy="52415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6203044" y="1265738"/>
            <a:ext cx="5690410" cy="4326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Высокоскоростные радиолинии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206666" y="2562609"/>
            <a:ext cx="5985334" cy="1732782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366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t="16619" r="5519" b="16869"/>
          <a:stretch/>
        </p:blipFill>
        <p:spPr>
          <a:xfrm>
            <a:off x="0" y="1156"/>
            <a:ext cx="12211050" cy="685684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4235450"/>
            <a:ext cx="5985334" cy="1732782"/>
          </a:xfrm>
          <a:prstGeom prst="rect">
            <a:avLst/>
          </a:prstGeom>
          <a:solidFill>
            <a:srgbClr val="1B0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4235450"/>
            <a:ext cx="5987954" cy="173278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800" b="1" dirty="0">
                <a:solidFill>
                  <a:schemeClr val="bg1"/>
                </a:solidFill>
                <a:latin typeface="Myriad Pro" panose="020B0503030403020204" pitchFamily="34" charset="0"/>
              </a:rPr>
              <a:t>Наземные комплексы</a:t>
            </a:r>
            <a:br>
              <a:rPr lang="ru-RU" sz="2800" b="1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Myriad Pro" panose="020B0503030403020204" pitchFamily="34" charset="0"/>
              </a:rPr>
              <a:t>приёма, обработки и передачи информации ДЗЗ в Антарктиде, Дудинке, Анадыре</a:t>
            </a:r>
          </a:p>
        </p:txBody>
      </p:sp>
    </p:spTree>
    <p:extLst>
      <p:ext uri="{BB962C8B-B14F-4D97-AF65-F5344CB8AC3E}">
        <p14:creationId xmlns:p14="http://schemas.microsoft.com/office/powerpoint/2010/main" val="1245670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8" t="11340" r="17116" b="29595"/>
          <a:stretch/>
        </p:blipFill>
        <p:spPr>
          <a:xfrm>
            <a:off x="-43543" y="799857"/>
            <a:ext cx="6033836" cy="52582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6203044" y="1265738"/>
            <a:ext cx="5690410" cy="4326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Программные комплексы</a:t>
            </a:r>
            <a:b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</a:b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для управления</a:t>
            </a:r>
            <a:b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</a:b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космическими аппаратами</a:t>
            </a:r>
            <a:b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</a:b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(для ЦУП)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206666" y="2562609"/>
            <a:ext cx="5985334" cy="1732782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172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1" r="10444" b="10734"/>
          <a:stretch/>
        </p:blipFill>
        <p:spPr>
          <a:xfrm>
            <a:off x="-122830" y="-4763"/>
            <a:ext cx="12351224" cy="6910530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2868461" y="1439343"/>
            <a:ext cx="0" cy="316167"/>
          </a:xfrm>
          <a:prstGeom prst="line">
            <a:avLst/>
          </a:prstGeom>
          <a:ln w="28575">
            <a:solidFill>
              <a:srgbClr val="0586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6203044" y="4241007"/>
            <a:ext cx="6006352" cy="1732782"/>
          </a:xfrm>
          <a:prstGeom prst="rect">
            <a:avLst/>
          </a:prstGeom>
          <a:solidFill>
            <a:srgbClr val="1B0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6223000" y="4235450"/>
            <a:ext cx="5987954" cy="173278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chemeClr val="bg1"/>
                </a:solidFill>
                <a:latin typeface="Myriad Pro" panose="020B0503030403020204" pitchFamily="34" charset="0"/>
              </a:rPr>
              <a:t>Геопортал Роскосмоса</a:t>
            </a:r>
          </a:p>
        </p:txBody>
      </p:sp>
    </p:spTree>
    <p:extLst>
      <p:ext uri="{BB962C8B-B14F-4D97-AF65-F5344CB8AC3E}">
        <p14:creationId xmlns:p14="http://schemas.microsoft.com/office/powerpoint/2010/main" val="1218851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2447924"/>
            <a:ext cx="5989601" cy="3978093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81" b="22222"/>
          <a:stretch/>
        </p:blipFill>
        <p:spPr>
          <a:xfrm>
            <a:off x="-173346" y="-171220"/>
            <a:ext cx="5715896" cy="306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46853" y="1609123"/>
            <a:ext cx="5077196" cy="878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Мировой приоритет в автоматической стыковке принадлежит НИИ ТП.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262754" y="2517779"/>
            <a:ext cx="5357999" cy="197810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Первым в мире создал 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систему поиска,</a:t>
            </a:r>
            <a:b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сближения и взаимных измерений (СВИ) «Игла»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,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которая позволила осуществить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автоматическую стыковку в 1967 году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262754" y="4432118"/>
            <a:ext cx="5357999" cy="100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Новое поколение СВИ — «Курс-НА»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260808" y="5443516"/>
            <a:ext cx="5357999" cy="9825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Ежегодно «Курс» осуществляет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от 6 до 10 стыковок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 с МКС</a:t>
            </a:r>
          </a:p>
        </p:txBody>
      </p:sp>
    </p:spTree>
    <p:extLst>
      <p:ext uri="{BB962C8B-B14F-4D97-AF65-F5344CB8AC3E}">
        <p14:creationId xmlns:p14="http://schemas.microsoft.com/office/powerpoint/2010/main" val="2071504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 t="2459" r="623" b="32635"/>
          <a:stretch/>
        </p:blipFill>
        <p:spPr>
          <a:xfrm>
            <a:off x="-50800" y="3416299"/>
            <a:ext cx="6027209" cy="3467101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0" t="17433" r="563" b="6099"/>
          <a:stretch/>
        </p:blipFill>
        <p:spPr>
          <a:xfrm>
            <a:off x="-86278" y="-24615"/>
            <a:ext cx="6059725" cy="3453615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6203044" y="1265738"/>
            <a:ext cx="5690410" cy="4326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Высокодетальный радиолокационный комплекс «Касатка-Р» для КА «Обзор-Р»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206666" y="2562609"/>
            <a:ext cx="5985334" cy="1732782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203658" y="4310041"/>
            <a:ext cx="5357999" cy="36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Производство: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 АО «РКЦ «Прогресс» (г. Самара)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t="1" r="1617" b="46044"/>
          <a:stretch/>
        </p:blipFill>
        <p:spPr>
          <a:xfrm>
            <a:off x="-76201" y="3387332"/>
            <a:ext cx="6070601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97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41" y="-32779"/>
            <a:ext cx="3951327" cy="34582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1" r="1617" b="46044"/>
          <a:stretch/>
        </p:blipFill>
        <p:spPr>
          <a:xfrm>
            <a:off x="-76201" y="3387332"/>
            <a:ext cx="6070601" cy="457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41" y="3429001"/>
            <a:ext cx="3951327" cy="3458212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6203044" y="-229687"/>
            <a:ext cx="5690410" cy="4326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Низкоорбитальная спутниковая система связи «Гонец» — бортовой радиотехнический комплекс «Садко»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06666" y="1067184"/>
            <a:ext cx="5985334" cy="1732782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203658" y="2814616"/>
            <a:ext cx="5357999" cy="36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Производство: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 АО «НИИ ТП» (г. Москва)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6203044" y="2113463"/>
            <a:ext cx="5690410" cy="4326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КА «Гонец»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206666" y="3410334"/>
            <a:ext cx="5985334" cy="1732782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6203658" y="5157766"/>
            <a:ext cx="5357999" cy="36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Производство: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 АО «Решетнёв» (г. Железногорск)</a:t>
            </a:r>
          </a:p>
        </p:txBody>
      </p:sp>
    </p:spTree>
    <p:extLst>
      <p:ext uri="{BB962C8B-B14F-4D97-AF65-F5344CB8AC3E}">
        <p14:creationId xmlns:p14="http://schemas.microsoft.com/office/powerpoint/2010/main" val="2776547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6203044" y="1265738"/>
            <a:ext cx="5690410" cy="4326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Производство многослойных керамических плат </a:t>
            </a:r>
            <a:b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</a:b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на основе LTCC-технологии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206666" y="2562609"/>
            <a:ext cx="5985334" cy="1732782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23892" r="4659" b="8054"/>
          <a:stretch/>
        </p:blipFill>
        <p:spPr>
          <a:xfrm>
            <a:off x="-9524" y="3295650"/>
            <a:ext cx="5973998" cy="3581400"/>
          </a:xfrm>
          <a:prstGeom prst="rect">
            <a:avLst/>
          </a:prstGeom>
        </p:spPr>
      </p:pic>
      <p:pic>
        <p:nvPicPr>
          <p:cNvPr id="9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4" b="8995"/>
          <a:stretch/>
        </p:blipFill>
        <p:spPr>
          <a:xfrm>
            <a:off x="0" y="-38100"/>
            <a:ext cx="5976410" cy="344805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t="1" r="1617" b="46044"/>
          <a:stretch/>
        </p:blipFill>
        <p:spPr>
          <a:xfrm>
            <a:off x="-76201" y="3387332"/>
            <a:ext cx="6070601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30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8000"/>
            <a:ext cx="4320000" cy="2880000"/>
          </a:xfrm>
          <a:prstGeom prst="rect">
            <a:avLst/>
          </a:prstGeom>
        </p:spPr>
      </p:pic>
      <p:pic>
        <p:nvPicPr>
          <p:cNvPr id="10" name="Рисунок 9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3978000"/>
            <a:ext cx="4320000" cy="2880000"/>
          </a:xfrm>
          <a:prstGeom prst="rect">
            <a:avLst/>
          </a:prstGeom>
        </p:spPr>
      </p:pic>
      <p:pic>
        <p:nvPicPr>
          <p:cNvPr id="9" name="Рисунок 8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110" y="3978000"/>
            <a:ext cx="4320000" cy="28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320001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9" t="15769" r="16741" b="16741"/>
          <a:stretch/>
        </p:blipFill>
        <p:spPr>
          <a:xfrm>
            <a:off x="3936000" y="-1"/>
            <a:ext cx="4320001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2" r="19103" b="5031"/>
          <a:stretch/>
        </p:blipFill>
        <p:spPr>
          <a:xfrm>
            <a:off x="7869110" y="-1"/>
            <a:ext cx="4322890" cy="288000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09966" y="2091928"/>
            <a:ext cx="10172069" cy="26741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000" b="1" dirty="0">
                <a:solidFill>
                  <a:srgbClr val="1B0D42"/>
                </a:solidFill>
                <a:latin typeface="Myriad Pro" panose="020B0503030403020204" pitchFamily="34" charset="0"/>
              </a:rPr>
              <a:t>Выбирай НИИ ТП</a:t>
            </a:r>
          </a:p>
        </p:txBody>
      </p:sp>
    </p:spTree>
    <p:extLst>
      <p:ext uri="{BB962C8B-B14F-4D97-AF65-F5344CB8AC3E}">
        <p14:creationId xmlns:p14="http://schemas.microsoft.com/office/powerpoint/2010/main" val="2333260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1" y="-635000"/>
            <a:ext cx="12192002" cy="8128000"/>
          </a:xfrm>
        </p:spPr>
      </p:pic>
      <p:sp>
        <p:nvSpPr>
          <p:cNvPr id="7" name="Прямоугольник 6"/>
          <p:cNvSpPr/>
          <p:nvPr/>
        </p:nvSpPr>
        <p:spPr>
          <a:xfrm>
            <a:off x="0" y="4235450"/>
            <a:ext cx="5985334" cy="1732782"/>
          </a:xfrm>
          <a:prstGeom prst="rect">
            <a:avLst/>
          </a:prstGeom>
          <a:solidFill>
            <a:srgbClr val="1B0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4235450"/>
            <a:ext cx="5987954" cy="173278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800" b="1" dirty="0">
                <a:solidFill>
                  <a:schemeClr val="bg1"/>
                </a:solidFill>
                <a:latin typeface="Myriad Pro" panose="020B0503030403020204" pitchFamily="34" charset="0"/>
              </a:rPr>
              <a:t>Производственно-техническая база АО «НИИ ТП»</a:t>
            </a:r>
          </a:p>
        </p:txBody>
      </p:sp>
    </p:spTree>
    <p:extLst>
      <p:ext uri="{BB962C8B-B14F-4D97-AF65-F5344CB8AC3E}">
        <p14:creationId xmlns:p14="http://schemas.microsoft.com/office/powerpoint/2010/main" val="895711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81" b="22222"/>
          <a:stretch/>
        </p:blipFill>
        <p:spPr>
          <a:xfrm>
            <a:off x="-173346" y="-171220"/>
            <a:ext cx="5715896" cy="3060000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5513975" y="1026105"/>
            <a:ext cx="6498532" cy="878444"/>
          </a:xfrm>
        </p:spPr>
        <p:txBody>
          <a:bodyPr anchor="ctr" anchorCtr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Предприятия-партнёры</a:t>
            </a:r>
          </a:p>
        </p:txBody>
      </p:sp>
      <p:sp>
        <p:nvSpPr>
          <p:cNvPr id="74" name="Полилиния 73"/>
          <p:cNvSpPr/>
          <p:nvPr/>
        </p:nvSpPr>
        <p:spPr>
          <a:xfrm>
            <a:off x="278547" y="2137136"/>
            <a:ext cx="3624596" cy="2057698"/>
          </a:xfrm>
          <a:custGeom>
            <a:avLst/>
            <a:gdLst>
              <a:gd name="connsiteX0" fmla="*/ 3200997 w 3624596"/>
              <a:gd name="connsiteY0" fmla="*/ 0 h 2057698"/>
              <a:gd name="connsiteX1" fmla="*/ 3201007 w 3624596"/>
              <a:gd name="connsiteY1" fmla="*/ 1 h 2057698"/>
              <a:gd name="connsiteX2" fmla="*/ 3231478 w 3624596"/>
              <a:gd name="connsiteY2" fmla="*/ 1 h 2057698"/>
              <a:gd name="connsiteX3" fmla="*/ 3231478 w 3624596"/>
              <a:gd name="connsiteY3" fmla="*/ 3073 h 2057698"/>
              <a:gd name="connsiteX4" fmla="*/ 3286035 w 3624596"/>
              <a:gd name="connsiteY4" fmla="*/ 8572 h 2057698"/>
              <a:gd name="connsiteX5" fmla="*/ 3622946 w 3624596"/>
              <a:gd name="connsiteY5" fmla="*/ 421949 h 2057698"/>
              <a:gd name="connsiteX6" fmla="*/ 3622044 w 3624596"/>
              <a:gd name="connsiteY6" fmla="*/ 430897 h 2057698"/>
              <a:gd name="connsiteX7" fmla="*/ 3622044 w 3624596"/>
              <a:gd name="connsiteY7" fmla="*/ 1610086 h 2057698"/>
              <a:gd name="connsiteX8" fmla="*/ 3624596 w 3624596"/>
              <a:gd name="connsiteY8" fmla="*/ 1635401 h 2057698"/>
              <a:gd name="connsiteX9" fmla="*/ 3622044 w 3624596"/>
              <a:gd name="connsiteY9" fmla="*/ 1660716 h 2057698"/>
              <a:gd name="connsiteX10" fmla="*/ 3622044 w 3624596"/>
              <a:gd name="connsiteY10" fmla="*/ 1664400 h 2057698"/>
              <a:gd name="connsiteX11" fmla="*/ 3621673 w 3624596"/>
              <a:gd name="connsiteY11" fmla="*/ 1664400 h 2057698"/>
              <a:gd name="connsiteX12" fmla="*/ 3616024 w 3624596"/>
              <a:gd name="connsiteY12" fmla="*/ 1720439 h 2057698"/>
              <a:gd name="connsiteX13" fmla="*/ 3277339 w 3624596"/>
              <a:gd name="connsiteY13" fmla="*/ 2050760 h 2057698"/>
              <a:gd name="connsiteX14" fmla="*/ 3231478 w 3624596"/>
              <a:gd name="connsiteY14" fmla="*/ 2054806 h 2057698"/>
              <a:gd name="connsiteX15" fmla="*/ 3231478 w 3624596"/>
              <a:gd name="connsiteY15" fmla="*/ 2057697 h 2057698"/>
              <a:gd name="connsiteX16" fmla="*/ 423611 w 3624596"/>
              <a:gd name="connsiteY16" fmla="*/ 2057697 h 2057698"/>
              <a:gd name="connsiteX17" fmla="*/ 423599 w 3624596"/>
              <a:gd name="connsiteY17" fmla="*/ 2057698 h 2057698"/>
              <a:gd name="connsiteX18" fmla="*/ 423588 w 3624596"/>
              <a:gd name="connsiteY18" fmla="*/ 2057697 h 2057698"/>
              <a:gd name="connsiteX19" fmla="*/ 422198 w 3624596"/>
              <a:gd name="connsiteY19" fmla="*/ 2057697 h 2057698"/>
              <a:gd name="connsiteX20" fmla="*/ 422198 w 3624596"/>
              <a:gd name="connsiteY20" fmla="*/ 2057575 h 2057698"/>
              <a:gd name="connsiteX21" fmla="*/ 348907 w 3624596"/>
              <a:gd name="connsiteY21" fmla="*/ 2051108 h 2057698"/>
              <a:gd name="connsiteX22" fmla="*/ 10223 w 3624596"/>
              <a:gd name="connsiteY22" fmla="*/ 1720787 h 2057698"/>
              <a:gd name="connsiteX23" fmla="*/ 4538 w 3624596"/>
              <a:gd name="connsiteY23" fmla="*/ 1664400 h 2057698"/>
              <a:gd name="connsiteX24" fmla="*/ 0 w 3624596"/>
              <a:gd name="connsiteY24" fmla="*/ 1664400 h 2057698"/>
              <a:gd name="connsiteX25" fmla="*/ 0 w 3624596"/>
              <a:gd name="connsiteY25" fmla="*/ 422297 h 2057698"/>
              <a:gd name="connsiteX26" fmla="*/ 0 w 3624596"/>
              <a:gd name="connsiteY26" fmla="*/ 418737 h 2057698"/>
              <a:gd name="connsiteX27" fmla="*/ 359 w 3624596"/>
              <a:gd name="connsiteY27" fmla="*/ 418737 h 2057698"/>
              <a:gd name="connsiteX28" fmla="*/ 8573 w 3624596"/>
              <a:gd name="connsiteY28" fmla="*/ 337259 h 2057698"/>
              <a:gd name="connsiteX29" fmla="*/ 421949 w 3624596"/>
              <a:gd name="connsiteY29" fmla="*/ 348 h 2057698"/>
              <a:gd name="connsiteX30" fmla="*/ 422198 w 3624596"/>
              <a:gd name="connsiteY30" fmla="*/ 370 h 2057698"/>
              <a:gd name="connsiteX31" fmla="*/ 422198 w 3624596"/>
              <a:gd name="connsiteY31" fmla="*/ 1 h 2057698"/>
              <a:gd name="connsiteX32" fmla="*/ 3200986 w 3624596"/>
              <a:gd name="connsiteY32" fmla="*/ 1 h 205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24596" h="2057698">
                <a:moveTo>
                  <a:pt x="3200997" y="0"/>
                </a:moveTo>
                <a:lnTo>
                  <a:pt x="3201007" y="1"/>
                </a:lnTo>
                <a:lnTo>
                  <a:pt x="3231478" y="1"/>
                </a:lnTo>
                <a:lnTo>
                  <a:pt x="3231478" y="3073"/>
                </a:lnTo>
                <a:lnTo>
                  <a:pt x="3286035" y="8572"/>
                </a:lnTo>
                <a:cubicBezTo>
                  <a:pt x="3478310" y="47918"/>
                  <a:pt x="3622946" y="218042"/>
                  <a:pt x="3622946" y="421949"/>
                </a:cubicBezTo>
                <a:lnTo>
                  <a:pt x="3622044" y="430897"/>
                </a:lnTo>
                <a:lnTo>
                  <a:pt x="3622044" y="1610086"/>
                </a:lnTo>
                <a:lnTo>
                  <a:pt x="3624596" y="1635401"/>
                </a:lnTo>
                <a:lnTo>
                  <a:pt x="3622044" y="1660716"/>
                </a:lnTo>
                <a:lnTo>
                  <a:pt x="3622044" y="1664400"/>
                </a:lnTo>
                <a:lnTo>
                  <a:pt x="3621673" y="1664400"/>
                </a:lnTo>
                <a:lnTo>
                  <a:pt x="3616024" y="1720439"/>
                </a:lnTo>
                <a:cubicBezTo>
                  <a:pt x="3581597" y="1888679"/>
                  <a:pt x="3447041" y="2020447"/>
                  <a:pt x="3277339" y="2050760"/>
                </a:cubicBezTo>
                <a:lnTo>
                  <a:pt x="3231478" y="2054806"/>
                </a:lnTo>
                <a:lnTo>
                  <a:pt x="3231478" y="2057697"/>
                </a:lnTo>
                <a:lnTo>
                  <a:pt x="423611" y="2057697"/>
                </a:lnTo>
                <a:lnTo>
                  <a:pt x="423599" y="2057698"/>
                </a:lnTo>
                <a:lnTo>
                  <a:pt x="423588" y="2057697"/>
                </a:lnTo>
                <a:lnTo>
                  <a:pt x="422198" y="2057697"/>
                </a:lnTo>
                <a:lnTo>
                  <a:pt x="422198" y="2057575"/>
                </a:lnTo>
                <a:lnTo>
                  <a:pt x="348907" y="2051108"/>
                </a:lnTo>
                <a:cubicBezTo>
                  <a:pt x="179205" y="2020795"/>
                  <a:pt x="44650" y="1889027"/>
                  <a:pt x="10223" y="1720787"/>
                </a:cubicBezTo>
                <a:lnTo>
                  <a:pt x="4538" y="1664400"/>
                </a:lnTo>
                <a:lnTo>
                  <a:pt x="0" y="1664400"/>
                </a:lnTo>
                <a:lnTo>
                  <a:pt x="0" y="422297"/>
                </a:lnTo>
                <a:lnTo>
                  <a:pt x="0" y="418737"/>
                </a:lnTo>
                <a:lnTo>
                  <a:pt x="359" y="418737"/>
                </a:lnTo>
                <a:lnTo>
                  <a:pt x="8573" y="337259"/>
                </a:lnTo>
                <a:cubicBezTo>
                  <a:pt x="47918" y="144984"/>
                  <a:pt x="218043" y="348"/>
                  <a:pt x="421949" y="348"/>
                </a:cubicBezTo>
                <a:lnTo>
                  <a:pt x="422198" y="370"/>
                </a:lnTo>
                <a:lnTo>
                  <a:pt x="422198" y="1"/>
                </a:lnTo>
                <a:lnTo>
                  <a:pt x="3200986" y="1"/>
                </a:lnTo>
                <a:close/>
              </a:path>
            </a:pathLst>
          </a:cu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650845" y="2701884"/>
            <a:ext cx="2880000" cy="9282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1B0D42"/>
                </a:solidFill>
                <a:latin typeface="Myriad Pro" panose="020B0503030403020204" pitchFamily="34" charset="0"/>
              </a:rPr>
              <a:t>ПАО «РКК «Энергия»</a:t>
            </a:r>
            <a:br>
              <a:rPr lang="ru-RU" sz="2000" b="1" dirty="0">
                <a:solidFill>
                  <a:srgbClr val="1B0D42"/>
                </a:solidFill>
                <a:latin typeface="Myriad Pro" panose="020B0503030403020204" pitchFamily="34" charset="0"/>
              </a:rPr>
            </a:br>
            <a:r>
              <a:rPr lang="ru-RU" sz="2000" b="1" dirty="0">
                <a:solidFill>
                  <a:srgbClr val="1B0D42"/>
                </a:solidFill>
                <a:latin typeface="Myriad Pro" panose="020B0503030403020204" pitchFamily="34" charset="0"/>
              </a:rPr>
              <a:t>имени С. П. Королёва</a:t>
            </a:r>
            <a:r>
              <a:rPr lang="ru-RU" sz="2000" dirty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0" t="22397" r="11811" b="27209"/>
          <a:stretch/>
        </p:blipFill>
        <p:spPr>
          <a:xfrm>
            <a:off x="2121724" y="2148324"/>
            <a:ext cx="1773000" cy="648000"/>
          </a:xfrm>
          <a:prstGeom prst="rect">
            <a:avLst/>
          </a:prstGeom>
        </p:spPr>
      </p:pic>
      <p:sp>
        <p:nvSpPr>
          <p:cNvPr id="75" name="Полилиния 74"/>
          <p:cNvSpPr/>
          <p:nvPr/>
        </p:nvSpPr>
        <p:spPr>
          <a:xfrm>
            <a:off x="4276573" y="2138895"/>
            <a:ext cx="3624596" cy="2057698"/>
          </a:xfrm>
          <a:custGeom>
            <a:avLst/>
            <a:gdLst>
              <a:gd name="connsiteX0" fmla="*/ 3200997 w 3624596"/>
              <a:gd name="connsiteY0" fmla="*/ 0 h 2057698"/>
              <a:gd name="connsiteX1" fmla="*/ 3201007 w 3624596"/>
              <a:gd name="connsiteY1" fmla="*/ 1 h 2057698"/>
              <a:gd name="connsiteX2" fmla="*/ 3231478 w 3624596"/>
              <a:gd name="connsiteY2" fmla="*/ 1 h 2057698"/>
              <a:gd name="connsiteX3" fmla="*/ 3231478 w 3624596"/>
              <a:gd name="connsiteY3" fmla="*/ 3073 h 2057698"/>
              <a:gd name="connsiteX4" fmla="*/ 3286035 w 3624596"/>
              <a:gd name="connsiteY4" fmla="*/ 8572 h 2057698"/>
              <a:gd name="connsiteX5" fmla="*/ 3622946 w 3624596"/>
              <a:gd name="connsiteY5" fmla="*/ 421949 h 2057698"/>
              <a:gd name="connsiteX6" fmla="*/ 3622044 w 3624596"/>
              <a:gd name="connsiteY6" fmla="*/ 430897 h 2057698"/>
              <a:gd name="connsiteX7" fmla="*/ 3622044 w 3624596"/>
              <a:gd name="connsiteY7" fmla="*/ 1610086 h 2057698"/>
              <a:gd name="connsiteX8" fmla="*/ 3624596 w 3624596"/>
              <a:gd name="connsiteY8" fmla="*/ 1635401 h 2057698"/>
              <a:gd name="connsiteX9" fmla="*/ 3622044 w 3624596"/>
              <a:gd name="connsiteY9" fmla="*/ 1660716 h 2057698"/>
              <a:gd name="connsiteX10" fmla="*/ 3622044 w 3624596"/>
              <a:gd name="connsiteY10" fmla="*/ 1664400 h 2057698"/>
              <a:gd name="connsiteX11" fmla="*/ 3621673 w 3624596"/>
              <a:gd name="connsiteY11" fmla="*/ 1664400 h 2057698"/>
              <a:gd name="connsiteX12" fmla="*/ 3616024 w 3624596"/>
              <a:gd name="connsiteY12" fmla="*/ 1720439 h 2057698"/>
              <a:gd name="connsiteX13" fmla="*/ 3277339 w 3624596"/>
              <a:gd name="connsiteY13" fmla="*/ 2050760 h 2057698"/>
              <a:gd name="connsiteX14" fmla="*/ 3231478 w 3624596"/>
              <a:gd name="connsiteY14" fmla="*/ 2054806 h 2057698"/>
              <a:gd name="connsiteX15" fmla="*/ 3231478 w 3624596"/>
              <a:gd name="connsiteY15" fmla="*/ 2057697 h 2057698"/>
              <a:gd name="connsiteX16" fmla="*/ 423611 w 3624596"/>
              <a:gd name="connsiteY16" fmla="*/ 2057697 h 2057698"/>
              <a:gd name="connsiteX17" fmla="*/ 423599 w 3624596"/>
              <a:gd name="connsiteY17" fmla="*/ 2057698 h 2057698"/>
              <a:gd name="connsiteX18" fmla="*/ 423588 w 3624596"/>
              <a:gd name="connsiteY18" fmla="*/ 2057697 h 2057698"/>
              <a:gd name="connsiteX19" fmla="*/ 422198 w 3624596"/>
              <a:gd name="connsiteY19" fmla="*/ 2057697 h 2057698"/>
              <a:gd name="connsiteX20" fmla="*/ 422198 w 3624596"/>
              <a:gd name="connsiteY20" fmla="*/ 2057575 h 2057698"/>
              <a:gd name="connsiteX21" fmla="*/ 348907 w 3624596"/>
              <a:gd name="connsiteY21" fmla="*/ 2051108 h 2057698"/>
              <a:gd name="connsiteX22" fmla="*/ 10223 w 3624596"/>
              <a:gd name="connsiteY22" fmla="*/ 1720787 h 2057698"/>
              <a:gd name="connsiteX23" fmla="*/ 4538 w 3624596"/>
              <a:gd name="connsiteY23" fmla="*/ 1664400 h 2057698"/>
              <a:gd name="connsiteX24" fmla="*/ 0 w 3624596"/>
              <a:gd name="connsiteY24" fmla="*/ 1664400 h 2057698"/>
              <a:gd name="connsiteX25" fmla="*/ 0 w 3624596"/>
              <a:gd name="connsiteY25" fmla="*/ 422297 h 2057698"/>
              <a:gd name="connsiteX26" fmla="*/ 0 w 3624596"/>
              <a:gd name="connsiteY26" fmla="*/ 418737 h 2057698"/>
              <a:gd name="connsiteX27" fmla="*/ 359 w 3624596"/>
              <a:gd name="connsiteY27" fmla="*/ 418737 h 2057698"/>
              <a:gd name="connsiteX28" fmla="*/ 8573 w 3624596"/>
              <a:gd name="connsiteY28" fmla="*/ 337259 h 2057698"/>
              <a:gd name="connsiteX29" fmla="*/ 421949 w 3624596"/>
              <a:gd name="connsiteY29" fmla="*/ 348 h 2057698"/>
              <a:gd name="connsiteX30" fmla="*/ 422198 w 3624596"/>
              <a:gd name="connsiteY30" fmla="*/ 370 h 2057698"/>
              <a:gd name="connsiteX31" fmla="*/ 422198 w 3624596"/>
              <a:gd name="connsiteY31" fmla="*/ 1 h 2057698"/>
              <a:gd name="connsiteX32" fmla="*/ 3200986 w 3624596"/>
              <a:gd name="connsiteY32" fmla="*/ 1 h 205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24596" h="2057698">
                <a:moveTo>
                  <a:pt x="3200997" y="0"/>
                </a:moveTo>
                <a:lnTo>
                  <a:pt x="3201007" y="1"/>
                </a:lnTo>
                <a:lnTo>
                  <a:pt x="3231478" y="1"/>
                </a:lnTo>
                <a:lnTo>
                  <a:pt x="3231478" y="3073"/>
                </a:lnTo>
                <a:lnTo>
                  <a:pt x="3286035" y="8572"/>
                </a:lnTo>
                <a:cubicBezTo>
                  <a:pt x="3478310" y="47918"/>
                  <a:pt x="3622946" y="218042"/>
                  <a:pt x="3622946" y="421949"/>
                </a:cubicBezTo>
                <a:lnTo>
                  <a:pt x="3622044" y="430897"/>
                </a:lnTo>
                <a:lnTo>
                  <a:pt x="3622044" y="1610086"/>
                </a:lnTo>
                <a:lnTo>
                  <a:pt x="3624596" y="1635401"/>
                </a:lnTo>
                <a:lnTo>
                  <a:pt x="3622044" y="1660716"/>
                </a:lnTo>
                <a:lnTo>
                  <a:pt x="3622044" y="1664400"/>
                </a:lnTo>
                <a:lnTo>
                  <a:pt x="3621673" y="1664400"/>
                </a:lnTo>
                <a:lnTo>
                  <a:pt x="3616024" y="1720439"/>
                </a:lnTo>
                <a:cubicBezTo>
                  <a:pt x="3581597" y="1888679"/>
                  <a:pt x="3447041" y="2020447"/>
                  <a:pt x="3277339" y="2050760"/>
                </a:cubicBezTo>
                <a:lnTo>
                  <a:pt x="3231478" y="2054806"/>
                </a:lnTo>
                <a:lnTo>
                  <a:pt x="3231478" y="2057697"/>
                </a:lnTo>
                <a:lnTo>
                  <a:pt x="423611" y="2057697"/>
                </a:lnTo>
                <a:lnTo>
                  <a:pt x="423599" y="2057698"/>
                </a:lnTo>
                <a:lnTo>
                  <a:pt x="423588" y="2057697"/>
                </a:lnTo>
                <a:lnTo>
                  <a:pt x="422198" y="2057697"/>
                </a:lnTo>
                <a:lnTo>
                  <a:pt x="422198" y="2057575"/>
                </a:lnTo>
                <a:lnTo>
                  <a:pt x="348907" y="2051108"/>
                </a:lnTo>
                <a:cubicBezTo>
                  <a:pt x="179205" y="2020795"/>
                  <a:pt x="44650" y="1889027"/>
                  <a:pt x="10223" y="1720787"/>
                </a:cubicBezTo>
                <a:lnTo>
                  <a:pt x="4538" y="1664400"/>
                </a:lnTo>
                <a:lnTo>
                  <a:pt x="0" y="1664400"/>
                </a:lnTo>
                <a:lnTo>
                  <a:pt x="0" y="422297"/>
                </a:lnTo>
                <a:lnTo>
                  <a:pt x="0" y="418737"/>
                </a:lnTo>
                <a:lnTo>
                  <a:pt x="359" y="418737"/>
                </a:lnTo>
                <a:lnTo>
                  <a:pt x="8573" y="337259"/>
                </a:lnTo>
                <a:cubicBezTo>
                  <a:pt x="47918" y="144984"/>
                  <a:pt x="218043" y="348"/>
                  <a:pt x="421949" y="348"/>
                </a:cubicBezTo>
                <a:lnTo>
                  <a:pt x="422198" y="370"/>
                </a:lnTo>
                <a:lnTo>
                  <a:pt x="422198" y="1"/>
                </a:lnTo>
                <a:lnTo>
                  <a:pt x="3200986" y="1"/>
                </a:lnTo>
                <a:close/>
              </a:path>
            </a:pathLst>
          </a:cu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Заголовок 1"/>
          <p:cNvSpPr txBox="1">
            <a:spLocks/>
          </p:cNvSpPr>
          <p:nvPr/>
        </p:nvSpPr>
        <p:spPr>
          <a:xfrm>
            <a:off x="4648871" y="2703643"/>
            <a:ext cx="2880000" cy="9282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1B0D42"/>
                </a:solidFill>
                <a:latin typeface="Myriad Pro" panose="020B0503030403020204" pitchFamily="34" charset="0"/>
              </a:rPr>
              <a:t>АО «Решетнёв»</a:t>
            </a:r>
          </a:p>
        </p:txBody>
      </p:sp>
      <p:sp>
        <p:nvSpPr>
          <p:cNvPr id="77" name="Полилиния 76"/>
          <p:cNvSpPr/>
          <p:nvPr/>
        </p:nvSpPr>
        <p:spPr>
          <a:xfrm>
            <a:off x="8310715" y="2142924"/>
            <a:ext cx="3624596" cy="2057698"/>
          </a:xfrm>
          <a:custGeom>
            <a:avLst/>
            <a:gdLst>
              <a:gd name="connsiteX0" fmla="*/ 3200997 w 3624596"/>
              <a:gd name="connsiteY0" fmla="*/ 0 h 2057698"/>
              <a:gd name="connsiteX1" fmla="*/ 3201007 w 3624596"/>
              <a:gd name="connsiteY1" fmla="*/ 1 h 2057698"/>
              <a:gd name="connsiteX2" fmla="*/ 3231478 w 3624596"/>
              <a:gd name="connsiteY2" fmla="*/ 1 h 2057698"/>
              <a:gd name="connsiteX3" fmla="*/ 3231478 w 3624596"/>
              <a:gd name="connsiteY3" fmla="*/ 3073 h 2057698"/>
              <a:gd name="connsiteX4" fmla="*/ 3286035 w 3624596"/>
              <a:gd name="connsiteY4" fmla="*/ 8572 h 2057698"/>
              <a:gd name="connsiteX5" fmla="*/ 3622946 w 3624596"/>
              <a:gd name="connsiteY5" fmla="*/ 421949 h 2057698"/>
              <a:gd name="connsiteX6" fmla="*/ 3622044 w 3624596"/>
              <a:gd name="connsiteY6" fmla="*/ 430897 h 2057698"/>
              <a:gd name="connsiteX7" fmla="*/ 3622044 w 3624596"/>
              <a:gd name="connsiteY7" fmla="*/ 1610086 h 2057698"/>
              <a:gd name="connsiteX8" fmla="*/ 3624596 w 3624596"/>
              <a:gd name="connsiteY8" fmla="*/ 1635401 h 2057698"/>
              <a:gd name="connsiteX9" fmla="*/ 3622044 w 3624596"/>
              <a:gd name="connsiteY9" fmla="*/ 1660716 h 2057698"/>
              <a:gd name="connsiteX10" fmla="*/ 3622044 w 3624596"/>
              <a:gd name="connsiteY10" fmla="*/ 1664400 h 2057698"/>
              <a:gd name="connsiteX11" fmla="*/ 3621673 w 3624596"/>
              <a:gd name="connsiteY11" fmla="*/ 1664400 h 2057698"/>
              <a:gd name="connsiteX12" fmla="*/ 3616024 w 3624596"/>
              <a:gd name="connsiteY12" fmla="*/ 1720439 h 2057698"/>
              <a:gd name="connsiteX13" fmla="*/ 3277339 w 3624596"/>
              <a:gd name="connsiteY13" fmla="*/ 2050760 h 2057698"/>
              <a:gd name="connsiteX14" fmla="*/ 3231478 w 3624596"/>
              <a:gd name="connsiteY14" fmla="*/ 2054806 h 2057698"/>
              <a:gd name="connsiteX15" fmla="*/ 3231478 w 3624596"/>
              <a:gd name="connsiteY15" fmla="*/ 2057697 h 2057698"/>
              <a:gd name="connsiteX16" fmla="*/ 423611 w 3624596"/>
              <a:gd name="connsiteY16" fmla="*/ 2057697 h 2057698"/>
              <a:gd name="connsiteX17" fmla="*/ 423599 w 3624596"/>
              <a:gd name="connsiteY17" fmla="*/ 2057698 h 2057698"/>
              <a:gd name="connsiteX18" fmla="*/ 423588 w 3624596"/>
              <a:gd name="connsiteY18" fmla="*/ 2057697 h 2057698"/>
              <a:gd name="connsiteX19" fmla="*/ 422198 w 3624596"/>
              <a:gd name="connsiteY19" fmla="*/ 2057697 h 2057698"/>
              <a:gd name="connsiteX20" fmla="*/ 422198 w 3624596"/>
              <a:gd name="connsiteY20" fmla="*/ 2057575 h 2057698"/>
              <a:gd name="connsiteX21" fmla="*/ 348907 w 3624596"/>
              <a:gd name="connsiteY21" fmla="*/ 2051108 h 2057698"/>
              <a:gd name="connsiteX22" fmla="*/ 10223 w 3624596"/>
              <a:gd name="connsiteY22" fmla="*/ 1720787 h 2057698"/>
              <a:gd name="connsiteX23" fmla="*/ 4538 w 3624596"/>
              <a:gd name="connsiteY23" fmla="*/ 1664400 h 2057698"/>
              <a:gd name="connsiteX24" fmla="*/ 0 w 3624596"/>
              <a:gd name="connsiteY24" fmla="*/ 1664400 h 2057698"/>
              <a:gd name="connsiteX25" fmla="*/ 0 w 3624596"/>
              <a:gd name="connsiteY25" fmla="*/ 422297 h 2057698"/>
              <a:gd name="connsiteX26" fmla="*/ 0 w 3624596"/>
              <a:gd name="connsiteY26" fmla="*/ 418737 h 2057698"/>
              <a:gd name="connsiteX27" fmla="*/ 359 w 3624596"/>
              <a:gd name="connsiteY27" fmla="*/ 418737 h 2057698"/>
              <a:gd name="connsiteX28" fmla="*/ 8573 w 3624596"/>
              <a:gd name="connsiteY28" fmla="*/ 337259 h 2057698"/>
              <a:gd name="connsiteX29" fmla="*/ 421949 w 3624596"/>
              <a:gd name="connsiteY29" fmla="*/ 348 h 2057698"/>
              <a:gd name="connsiteX30" fmla="*/ 422198 w 3624596"/>
              <a:gd name="connsiteY30" fmla="*/ 370 h 2057698"/>
              <a:gd name="connsiteX31" fmla="*/ 422198 w 3624596"/>
              <a:gd name="connsiteY31" fmla="*/ 1 h 2057698"/>
              <a:gd name="connsiteX32" fmla="*/ 3200986 w 3624596"/>
              <a:gd name="connsiteY32" fmla="*/ 1 h 205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24596" h="2057698">
                <a:moveTo>
                  <a:pt x="3200997" y="0"/>
                </a:moveTo>
                <a:lnTo>
                  <a:pt x="3201007" y="1"/>
                </a:lnTo>
                <a:lnTo>
                  <a:pt x="3231478" y="1"/>
                </a:lnTo>
                <a:lnTo>
                  <a:pt x="3231478" y="3073"/>
                </a:lnTo>
                <a:lnTo>
                  <a:pt x="3286035" y="8572"/>
                </a:lnTo>
                <a:cubicBezTo>
                  <a:pt x="3478310" y="47918"/>
                  <a:pt x="3622946" y="218042"/>
                  <a:pt x="3622946" y="421949"/>
                </a:cubicBezTo>
                <a:lnTo>
                  <a:pt x="3622044" y="430897"/>
                </a:lnTo>
                <a:lnTo>
                  <a:pt x="3622044" y="1610086"/>
                </a:lnTo>
                <a:lnTo>
                  <a:pt x="3624596" y="1635401"/>
                </a:lnTo>
                <a:lnTo>
                  <a:pt x="3622044" y="1660716"/>
                </a:lnTo>
                <a:lnTo>
                  <a:pt x="3622044" y="1664400"/>
                </a:lnTo>
                <a:lnTo>
                  <a:pt x="3621673" y="1664400"/>
                </a:lnTo>
                <a:lnTo>
                  <a:pt x="3616024" y="1720439"/>
                </a:lnTo>
                <a:cubicBezTo>
                  <a:pt x="3581597" y="1888679"/>
                  <a:pt x="3447041" y="2020447"/>
                  <a:pt x="3277339" y="2050760"/>
                </a:cubicBezTo>
                <a:lnTo>
                  <a:pt x="3231478" y="2054806"/>
                </a:lnTo>
                <a:lnTo>
                  <a:pt x="3231478" y="2057697"/>
                </a:lnTo>
                <a:lnTo>
                  <a:pt x="423611" y="2057697"/>
                </a:lnTo>
                <a:lnTo>
                  <a:pt x="423599" y="2057698"/>
                </a:lnTo>
                <a:lnTo>
                  <a:pt x="423588" y="2057697"/>
                </a:lnTo>
                <a:lnTo>
                  <a:pt x="422198" y="2057697"/>
                </a:lnTo>
                <a:lnTo>
                  <a:pt x="422198" y="2057575"/>
                </a:lnTo>
                <a:lnTo>
                  <a:pt x="348907" y="2051108"/>
                </a:lnTo>
                <a:cubicBezTo>
                  <a:pt x="179205" y="2020795"/>
                  <a:pt x="44650" y="1889027"/>
                  <a:pt x="10223" y="1720787"/>
                </a:cubicBezTo>
                <a:lnTo>
                  <a:pt x="4538" y="1664400"/>
                </a:lnTo>
                <a:lnTo>
                  <a:pt x="0" y="1664400"/>
                </a:lnTo>
                <a:lnTo>
                  <a:pt x="0" y="422297"/>
                </a:lnTo>
                <a:lnTo>
                  <a:pt x="0" y="418737"/>
                </a:lnTo>
                <a:lnTo>
                  <a:pt x="359" y="418737"/>
                </a:lnTo>
                <a:lnTo>
                  <a:pt x="8573" y="337259"/>
                </a:lnTo>
                <a:cubicBezTo>
                  <a:pt x="47918" y="144984"/>
                  <a:pt x="218043" y="348"/>
                  <a:pt x="421949" y="348"/>
                </a:cubicBezTo>
                <a:lnTo>
                  <a:pt x="422198" y="370"/>
                </a:lnTo>
                <a:lnTo>
                  <a:pt x="422198" y="1"/>
                </a:lnTo>
                <a:lnTo>
                  <a:pt x="3200986" y="1"/>
                </a:lnTo>
                <a:close/>
              </a:path>
            </a:pathLst>
          </a:cu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140" y="2195443"/>
            <a:ext cx="2075998" cy="540000"/>
          </a:xfrm>
          <a:prstGeom prst="rect">
            <a:avLst/>
          </a:prstGeom>
        </p:spPr>
      </p:pic>
      <p:sp>
        <p:nvSpPr>
          <p:cNvPr id="78" name="Заголовок 1"/>
          <p:cNvSpPr txBox="1">
            <a:spLocks/>
          </p:cNvSpPr>
          <p:nvPr/>
        </p:nvSpPr>
        <p:spPr>
          <a:xfrm>
            <a:off x="8683013" y="2707672"/>
            <a:ext cx="2880000" cy="9282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1B0D42"/>
                </a:solidFill>
                <a:latin typeface="Myriad Pro" panose="020B0503030403020204" pitchFamily="34" charset="0"/>
              </a:rPr>
              <a:t>АО «НПО Лавочкина</a:t>
            </a:r>
            <a:r>
              <a:rPr lang="ru-RU" sz="2000" dirty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»</a:t>
            </a:r>
          </a:p>
        </p:txBody>
      </p:sp>
      <p:sp>
        <p:nvSpPr>
          <p:cNvPr id="88" name="Полилиния 87"/>
          <p:cNvSpPr/>
          <p:nvPr/>
        </p:nvSpPr>
        <p:spPr>
          <a:xfrm>
            <a:off x="2305571" y="4520068"/>
            <a:ext cx="3624596" cy="2057698"/>
          </a:xfrm>
          <a:custGeom>
            <a:avLst/>
            <a:gdLst>
              <a:gd name="connsiteX0" fmla="*/ 3200997 w 3624596"/>
              <a:gd name="connsiteY0" fmla="*/ 0 h 2057698"/>
              <a:gd name="connsiteX1" fmla="*/ 3201007 w 3624596"/>
              <a:gd name="connsiteY1" fmla="*/ 1 h 2057698"/>
              <a:gd name="connsiteX2" fmla="*/ 3231478 w 3624596"/>
              <a:gd name="connsiteY2" fmla="*/ 1 h 2057698"/>
              <a:gd name="connsiteX3" fmla="*/ 3231478 w 3624596"/>
              <a:gd name="connsiteY3" fmla="*/ 3073 h 2057698"/>
              <a:gd name="connsiteX4" fmla="*/ 3286035 w 3624596"/>
              <a:gd name="connsiteY4" fmla="*/ 8572 h 2057698"/>
              <a:gd name="connsiteX5" fmla="*/ 3622946 w 3624596"/>
              <a:gd name="connsiteY5" fmla="*/ 421949 h 2057698"/>
              <a:gd name="connsiteX6" fmla="*/ 3622044 w 3624596"/>
              <a:gd name="connsiteY6" fmla="*/ 430897 h 2057698"/>
              <a:gd name="connsiteX7" fmla="*/ 3622044 w 3624596"/>
              <a:gd name="connsiteY7" fmla="*/ 1610086 h 2057698"/>
              <a:gd name="connsiteX8" fmla="*/ 3624596 w 3624596"/>
              <a:gd name="connsiteY8" fmla="*/ 1635401 h 2057698"/>
              <a:gd name="connsiteX9" fmla="*/ 3622044 w 3624596"/>
              <a:gd name="connsiteY9" fmla="*/ 1660716 h 2057698"/>
              <a:gd name="connsiteX10" fmla="*/ 3622044 w 3624596"/>
              <a:gd name="connsiteY10" fmla="*/ 1664400 h 2057698"/>
              <a:gd name="connsiteX11" fmla="*/ 3621673 w 3624596"/>
              <a:gd name="connsiteY11" fmla="*/ 1664400 h 2057698"/>
              <a:gd name="connsiteX12" fmla="*/ 3616024 w 3624596"/>
              <a:gd name="connsiteY12" fmla="*/ 1720439 h 2057698"/>
              <a:gd name="connsiteX13" fmla="*/ 3277339 w 3624596"/>
              <a:gd name="connsiteY13" fmla="*/ 2050760 h 2057698"/>
              <a:gd name="connsiteX14" fmla="*/ 3231478 w 3624596"/>
              <a:gd name="connsiteY14" fmla="*/ 2054806 h 2057698"/>
              <a:gd name="connsiteX15" fmla="*/ 3231478 w 3624596"/>
              <a:gd name="connsiteY15" fmla="*/ 2057697 h 2057698"/>
              <a:gd name="connsiteX16" fmla="*/ 423611 w 3624596"/>
              <a:gd name="connsiteY16" fmla="*/ 2057697 h 2057698"/>
              <a:gd name="connsiteX17" fmla="*/ 423599 w 3624596"/>
              <a:gd name="connsiteY17" fmla="*/ 2057698 h 2057698"/>
              <a:gd name="connsiteX18" fmla="*/ 423588 w 3624596"/>
              <a:gd name="connsiteY18" fmla="*/ 2057697 h 2057698"/>
              <a:gd name="connsiteX19" fmla="*/ 422198 w 3624596"/>
              <a:gd name="connsiteY19" fmla="*/ 2057697 h 2057698"/>
              <a:gd name="connsiteX20" fmla="*/ 422198 w 3624596"/>
              <a:gd name="connsiteY20" fmla="*/ 2057575 h 2057698"/>
              <a:gd name="connsiteX21" fmla="*/ 348907 w 3624596"/>
              <a:gd name="connsiteY21" fmla="*/ 2051108 h 2057698"/>
              <a:gd name="connsiteX22" fmla="*/ 10223 w 3624596"/>
              <a:gd name="connsiteY22" fmla="*/ 1720787 h 2057698"/>
              <a:gd name="connsiteX23" fmla="*/ 4538 w 3624596"/>
              <a:gd name="connsiteY23" fmla="*/ 1664400 h 2057698"/>
              <a:gd name="connsiteX24" fmla="*/ 0 w 3624596"/>
              <a:gd name="connsiteY24" fmla="*/ 1664400 h 2057698"/>
              <a:gd name="connsiteX25" fmla="*/ 0 w 3624596"/>
              <a:gd name="connsiteY25" fmla="*/ 422297 h 2057698"/>
              <a:gd name="connsiteX26" fmla="*/ 0 w 3624596"/>
              <a:gd name="connsiteY26" fmla="*/ 418737 h 2057698"/>
              <a:gd name="connsiteX27" fmla="*/ 359 w 3624596"/>
              <a:gd name="connsiteY27" fmla="*/ 418737 h 2057698"/>
              <a:gd name="connsiteX28" fmla="*/ 8573 w 3624596"/>
              <a:gd name="connsiteY28" fmla="*/ 337259 h 2057698"/>
              <a:gd name="connsiteX29" fmla="*/ 421949 w 3624596"/>
              <a:gd name="connsiteY29" fmla="*/ 348 h 2057698"/>
              <a:gd name="connsiteX30" fmla="*/ 422198 w 3624596"/>
              <a:gd name="connsiteY30" fmla="*/ 370 h 2057698"/>
              <a:gd name="connsiteX31" fmla="*/ 422198 w 3624596"/>
              <a:gd name="connsiteY31" fmla="*/ 1 h 2057698"/>
              <a:gd name="connsiteX32" fmla="*/ 3200986 w 3624596"/>
              <a:gd name="connsiteY32" fmla="*/ 1 h 205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24596" h="2057698">
                <a:moveTo>
                  <a:pt x="3200997" y="0"/>
                </a:moveTo>
                <a:lnTo>
                  <a:pt x="3201007" y="1"/>
                </a:lnTo>
                <a:lnTo>
                  <a:pt x="3231478" y="1"/>
                </a:lnTo>
                <a:lnTo>
                  <a:pt x="3231478" y="3073"/>
                </a:lnTo>
                <a:lnTo>
                  <a:pt x="3286035" y="8572"/>
                </a:lnTo>
                <a:cubicBezTo>
                  <a:pt x="3478310" y="47918"/>
                  <a:pt x="3622946" y="218042"/>
                  <a:pt x="3622946" y="421949"/>
                </a:cubicBezTo>
                <a:lnTo>
                  <a:pt x="3622044" y="430897"/>
                </a:lnTo>
                <a:lnTo>
                  <a:pt x="3622044" y="1610086"/>
                </a:lnTo>
                <a:lnTo>
                  <a:pt x="3624596" y="1635401"/>
                </a:lnTo>
                <a:lnTo>
                  <a:pt x="3622044" y="1660716"/>
                </a:lnTo>
                <a:lnTo>
                  <a:pt x="3622044" y="1664400"/>
                </a:lnTo>
                <a:lnTo>
                  <a:pt x="3621673" y="1664400"/>
                </a:lnTo>
                <a:lnTo>
                  <a:pt x="3616024" y="1720439"/>
                </a:lnTo>
                <a:cubicBezTo>
                  <a:pt x="3581597" y="1888679"/>
                  <a:pt x="3447041" y="2020447"/>
                  <a:pt x="3277339" y="2050760"/>
                </a:cubicBezTo>
                <a:lnTo>
                  <a:pt x="3231478" y="2054806"/>
                </a:lnTo>
                <a:lnTo>
                  <a:pt x="3231478" y="2057697"/>
                </a:lnTo>
                <a:lnTo>
                  <a:pt x="423611" y="2057697"/>
                </a:lnTo>
                <a:lnTo>
                  <a:pt x="423599" y="2057698"/>
                </a:lnTo>
                <a:lnTo>
                  <a:pt x="423588" y="2057697"/>
                </a:lnTo>
                <a:lnTo>
                  <a:pt x="422198" y="2057697"/>
                </a:lnTo>
                <a:lnTo>
                  <a:pt x="422198" y="2057575"/>
                </a:lnTo>
                <a:lnTo>
                  <a:pt x="348907" y="2051108"/>
                </a:lnTo>
                <a:cubicBezTo>
                  <a:pt x="179205" y="2020795"/>
                  <a:pt x="44650" y="1889027"/>
                  <a:pt x="10223" y="1720787"/>
                </a:cubicBezTo>
                <a:lnTo>
                  <a:pt x="4538" y="1664400"/>
                </a:lnTo>
                <a:lnTo>
                  <a:pt x="0" y="1664400"/>
                </a:lnTo>
                <a:lnTo>
                  <a:pt x="0" y="422297"/>
                </a:lnTo>
                <a:lnTo>
                  <a:pt x="0" y="418737"/>
                </a:lnTo>
                <a:lnTo>
                  <a:pt x="359" y="418737"/>
                </a:lnTo>
                <a:lnTo>
                  <a:pt x="8573" y="337259"/>
                </a:lnTo>
                <a:cubicBezTo>
                  <a:pt x="47918" y="144984"/>
                  <a:pt x="218043" y="348"/>
                  <a:pt x="421949" y="348"/>
                </a:cubicBezTo>
                <a:lnTo>
                  <a:pt x="422198" y="370"/>
                </a:lnTo>
                <a:lnTo>
                  <a:pt x="422198" y="1"/>
                </a:lnTo>
                <a:lnTo>
                  <a:pt x="3200986" y="1"/>
                </a:lnTo>
                <a:close/>
              </a:path>
            </a:pathLst>
          </a:cu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Заголовок 1"/>
          <p:cNvSpPr txBox="1">
            <a:spLocks/>
          </p:cNvSpPr>
          <p:nvPr/>
        </p:nvSpPr>
        <p:spPr>
          <a:xfrm>
            <a:off x="2512769" y="5084816"/>
            <a:ext cx="2880000" cy="9282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1B0D42"/>
                </a:solidFill>
                <a:latin typeface="Myriad Pro" panose="020B0503030403020204" pitchFamily="34" charset="0"/>
              </a:rPr>
              <a:t>АО «РКЦ «Прогресс»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267" y="4533619"/>
            <a:ext cx="961900" cy="1260000"/>
          </a:xfrm>
          <a:prstGeom prst="rect">
            <a:avLst/>
          </a:prstGeom>
        </p:spPr>
      </p:pic>
      <p:sp>
        <p:nvSpPr>
          <p:cNvPr id="92" name="Полилиния 91"/>
          <p:cNvSpPr/>
          <p:nvPr/>
        </p:nvSpPr>
        <p:spPr>
          <a:xfrm>
            <a:off x="6298887" y="4520068"/>
            <a:ext cx="3624596" cy="2057698"/>
          </a:xfrm>
          <a:custGeom>
            <a:avLst/>
            <a:gdLst>
              <a:gd name="connsiteX0" fmla="*/ 3200997 w 3624596"/>
              <a:gd name="connsiteY0" fmla="*/ 0 h 2057698"/>
              <a:gd name="connsiteX1" fmla="*/ 3201007 w 3624596"/>
              <a:gd name="connsiteY1" fmla="*/ 1 h 2057698"/>
              <a:gd name="connsiteX2" fmla="*/ 3231478 w 3624596"/>
              <a:gd name="connsiteY2" fmla="*/ 1 h 2057698"/>
              <a:gd name="connsiteX3" fmla="*/ 3231478 w 3624596"/>
              <a:gd name="connsiteY3" fmla="*/ 3073 h 2057698"/>
              <a:gd name="connsiteX4" fmla="*/ 3286035 w 3624596"/>
              <a:gd name="connsiteY4" fmla="*/ 8572 h 2057698"/>
              <a:gd name="connsiteX5" fmla="*/ 3622946 w 3624596"/>
              <a:gd name="connsiteY5" fmla="*/ 421949 h 2057698"/>
              <a:gd name="connsiteX6" fmla="*/ 3622044 w 3624596"/>
              <a:gd name="connsiteY6" fmla="*/ 430897 h 2057698"/>
              <a:gd name="connsiteX7" fmla="*/ 3622044 w 3624596"/>
              <a:gd name="connsiteY7" fmla="*/ 1610086 h 2057698"/>
              <a:gd name="connsiteX8" fmla="*/ 3624596 w 3624596"/>
              <a:gd name="connsiteY8" fmla="*/ 1635401 h 2057698"/>
              <a:gd name="connsiteX9" fmla="*/ 3622044 w 3624596"/>
              <a:gd name="connsiteY9" fmla="*/ 1660716 h 2057698"/>
              <a:gd name="connsiteX10" fmla="*/ 3622044 w 3624596"/>
              <a:gd name="connsiteY10" fmla="*/ 1664400 h 2057698"/>
              <a:gd name="connsiteX11" fmla="*/ 3621673 w 3624596"/>
              <a:gd name="connsiteY11" fmla="*/ 1664400 h 2057698"/>
              <a:gd name="connsiteX12" fmla="*/ 3616024 w 3624596"/>
              <a:gd name="connsiteY12" fmla="*/ 1720439 h 2057698"/>
              <a:gd name="connsiteX13" fmla="*/ 3277339 w 3624596"/>
              <a:gd name="connsiteY13" fmla="*/ 2050760 h 2057698"/>
              <a:gd name="connsiteX14" fmla="*/ 3231478 w 3624596"/>
              <a:gd name="connsiteY14" fmla="*/ 2054806 h 2057698"/>
              <a:gd name="connsiteX15" fmla="*/ 3231478 w 3624596"/>
              <a:gd name="connsiteY15" fmla="*/ 2057697 h 2057698"/>
              <a:gd name="connsiteX16" fmla="*/ 423611 w 3624596"/>
              <a:gd name="connsiteY16" fmla="*/ 2057697 h 2057698"/>
              <a:gd name="connsiteX17" fmla="*/ 423599 w 3624596"/>
              <a:gd name="connsiteY17" fmla="*/ 2057698 h 2057698"/>
              <a:gd name="connsiteX18" fmla="*/ 423588 w 3624596"/>
              <a:gd name="connsiteY18" fmla="*/ 2057697 h 2057698"/>
              <a:gd name="connsiteX19" fmla="*/ 422198 w 3624596"/>
              <a:gd name="connsiteY19" fmla="*/ 2057697 h 2057698"/>
              <a:gd name="connsiteX20" fmla="*/ 422198 w 3624596"/>
              <a:gd name="connsiteY20" fmla="*/ 2057575 h 2057698"/>
              <a:gd name="connsiteX21" fmla="*/ 348907 w 3624596"/>
              <a:gd name="connsiteY21" fmla="*/ 2051108 h 2057698"/>
              <a:gd name="connsiteX22" fmla="*/ 10223 w 3624596"/>
              <a:gd name="connsiteY22" fmla="*/ 1720787 h 2057698"/>
              <a:gd name="connsiteX23" fmla="*/ 4538 w 3624596"/>
              <a:gd name="connsiteY23" fmla="*/ 1664400 h 2057698"/>
              <a:gd name="connsiteX24" fmla="*/ 0 w 3624596"/>
              <a:gd name="connsiteY24" fmla="*/ 1664400 h 2057698"/>
              <a:gd name="connsiteX25" fmla="*/ 0 w 3624596"/>
              <a:gd name="connsiteY25" fmla="*/ 422297 h 2057698"/>
              <a:gd name="connsiteX26" fmla="*/ 0 w 3624596"/>
              <a:gd name="connsiteY26" fmla="*/ 418737 h 2057698"/>
              <a:gd name="connsiteX27" fmla="*/ 359 w 3624596"/>
              <a:gd name="connsiteY27" fmla="*/ 418737 h 2057698"/>
              <a:gd name="connsiteX28" fmla="*/ 8573 w 3624596"/>
              <a:gd name="connsiteY28" fmla="*/ 337259 h 2057698"/>
              <a:gd name="connsiteX29" fmla="*/ 421949 w 3624596"/>
              <a:gd name="connsiteY29" fmla="*/ 348 h 2057698"/>
              <a:gd name="connsiteX30" fmla="*/ 422198 w 3624596"/>
              <a:gd name="connsiteY30" fmla="*/ 370 h 2057698"/>
              <a:gd name="connsiteX31" fmla="*/ 422198 w 3624596"/>
              <a:gd name="connsiteY31" fmla="*/ 1 h 2057698"/>
              <a:gd name="connsiteX32" fmla="*/ 3200986 w 3624596"/>
              <a:gd name="connsiteY32" fmla="*/ 1 h 205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24596" h="2057698">
                <a:moveTo>
                  <a:pt x="3200997" y="0"/>
                </a:moveTo>
                <a:lnTo>
                  <a:pt x="3201007" y="1"/>
                </a:lnTo>
                <a:lnTo>
                  <a:pt x="3231478" y="1"/>
                </a:lnTo>
                <a:lnTo>
                  <a:pt x="3231478" y="3073"/>
                </a:lnTo>
                <a:lnTo>
                  <a:pt x="3286035" y="8572"/>
                </a:lnTo>
                <a:cubicBezTo>
                  <a:pt x="3478310" y="47918"/>
                  <a:pt x="3622946" y="218042"/>
                  <a:pt x="3622946" y="421949"/>
                </a:cubicBezTo>
                <a:lnTo>
                  <a:pt x="3622044" y="430897"/>
                </a:lnTo>
                <a:lnTo>
                  <a:pt x="3622044" y="1610086"/>
                </a:lnTo>
                <a:lnTo>
                  <a:pt x="3624596" y="1635401"/>
                </a:lnTo>
                <a:lnTo>
                  <a:pt x="3622044" y="1660716"/>
                </a:lnTo>
                <a:lnTo>
                  <a:pt x="3622044" y="1664400"/>
                </a:lnTo>
                <a:lnTo>
                  <a:pt x="3621673" y="1664400"/>
                </a:lnTo>
                <a:lnTo>
                  <a:pt x="3616024" y="1720439"/>
                </a:lnTo>
                <a:cubicBezTo>
                  <a:pt x="3581597" y="1888679"/>
                  <a:pt x="3447041" y="2020447"/>
                  <a:pt x="3277339" y="2050760"/>
                </a:cubicBezTo>
                <a:lnTo>
                  <a:pt x="3231478" y="2054806"/>
                </a:lnTo>
                <a:lnTo>
                  <a:pt x="3231478" y="2057697"/>
                </a:lnTo>
                <a:lnTo>
                  <a:pt x="423611" y="2057697"/>
                </a:lnTo>
                <a:lnTo>
                  <a:pt x="423599" y="2057698"/>
                </a:lnTo>
                <a:lnTo>
                  <a:pt x="423588" y="2057697"/>
                </a:lnTo>
                <a:lnTo>
                  <a:pt x="422198" y="2057697"/>
                </a:lnTo>
                <a:lnTo>
                  <a:pt x="422198" y="2057575"/>
                </a:lnTo>
                <a:lnTo>
                  <a:pt x="348907" y="2051108"/>
                </a:lnTo>
                <a:cubicBezTo>
                  <a:pt x="179205" y="2020795"/>
                  <a:pt x="44650" y="1889027"/>
                  <a:pt x="10223" y="1720787"/>
                </a:cubicBezTo>
                <a:lnTo>
                  <a:pt x="4538" y="1664400"/>
                </a:lnTo>
                <a:lnTo>
                  <a:pt x="0" y="1664400"/>
                </a:lnTo>
                <a:lnTo>
                  <a:pt x="0" y="422297"/>
                </a:lnTo>
                <a:lnTo>
                  <a:pt x="0" y="418737"/>
                </a:lnTo>
                <a:lnTo>
                  <a:pt x="359" y="418737"/>
                </a:lnTo>
                <a:lnTo>
                  <a:pt x="8573" y="337259"/>
                </a:lnTo>
                <a:cubicBezTo>
                  <a:pt x="47918" y="144984"/>
                  <a:pt x="218043" y="348"/>
                  <a:pt x="421949" y="348"/>
                </a:cubicBezTo>
                <a:lnTo>
                  <a:pt x="422198" y="370"/>
                </a:lnTo>
                <a:lnTo>
                  <a:pt x="422198" y="1"/>
                </a:lnTo>
                <a:lnTo>
                  <a:pt x="3200986" y="1"/>
                </a:lnTo>
                <a:close/>
              </a:path>
            </a:pathLst>
          </a:cu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Заголовок 1"/>
          <p:cNvSpPr txBox="1">
            <a:spLocks/>
          </p:cNvSpPr>
          <p:nvPr/>
        </p:nvSpPr>
        <p:spPr>
          <a:xfrm>
            <a:off x="6544185" y="5084816"/>
            <a:ext cx="3111444" cy="9282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1B0D42"/>
                </a:solidFill>
                <a:latin typeface="Myriad Pro" panose="020B0503030403020204" pitchFamily="34" charset="0"/>
              </a:rPr>
              <a:t>АО «ГКНПЦ</a:t>
            </a:r>
            <a:br>
              <a:rPr lang="ru-RU" sz="2000" b="1" dirty="0">
                <a:solidFill>
                  <a:srgbClr val="1B0D42"/>
                </a:solidFill>
                <a:latin typeface="Myriad Pro" panose="020B0503030403020204" pitchFamily="34" charset="0"/>
              </a:rPr>
            </a:br>
            <a:r>
              <a:rPr lang="ru-RU" sz="2000" b="1" dirty="0">
                <a:solidFill>
                  <a:srgbClr val="1B0D42"/>
                </a:solidFill>
                <a:latin typeface="Myriad Pro" panose="020B0503030403020204" pitchFamily="34" charset="0"/>
              </a:rPr>
              <a:t>имени М. В. Хруничева»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283" y="4529808"/>
            <a:ext cx="1260000" cy="126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3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095" y="2068114"/>
            <a:ext cx="207360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29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81" b="22222"/>
          <a:stretch/>
        </p:blipFill>
        <p:spPr>
          <a:xfrm>
            <a:off x="-173346" y="-171220"/>
            <a:ext cx="5715896" cy="306000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5513975" y="1026105"/>
            <a:ext cx="6498532" cy="878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Направления подготовки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256877" y="2170383"/>
            <a:ext cx="5760507" cy="936000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6240953" y="2178611"/>
            <a:ext cx="5357999" cy="9282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Прикладная информатика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6257730" y="3307155"/>
            <a:ext cx="5760507" cy="936000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6242291" y="3307810"/>
            <a:ext cx="5357999" cy="9282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Программная инженерия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259311" y="4439468"/>
            <a:ext cx="5760507" cy="936000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6241489" y="4442503"/>
            <a:ext cx="5357999" cy="9282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Проектирование, производство и эксплуатация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ракет и ракетно-космических комплексов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259424" y="5571781"/>
            <a:ext cx="5760507" cy="936000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Заголовок 1"/>
          <p:cNvSpPr txBox="1">
            <a:spLocks/>
          </p:cNvSpPr>
          <p:nvPr/>
        </p:nvSpPr>
        <p:spPr>
          <a:xfrm>
            <a:off x="6240888" y="5576582"/>
            <a:ext cx="5357999" cy="9282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Радиоэлектронные системы и комплексы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1068863" y="3305739"/>
            <a:ext cx="5760507" cy="936000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1048658" y="3308775"/>
            <a:ext cx="5357999" cy="9282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Информатика и вычислительная техника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068863" y="4438052"/>
            <a:ext cx="5760507" cy="936000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Заголовок 1"/>
          <p:cNvSpPr txBox="1">
            <a:spLocks/>
          </p:cNvSpPr>
          <p:nvPr/>
        </p:nvSpPr>
        <p:spPr>
          <a:xfrm>
            <a:off x="1048658" y="4441088"/>
            <a:ext cx="5357999" cy="9282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Информационные системы и технологии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1068974" y="5570365"/>
            <a:ext cx="5760507" cy="936000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Заголовок 1"/>
          <p:cNvSpPr txBox="1">
            <a:spLocks/>
          </p:cNvSpPr>
          <p:nvPr/>
        </p:nvSpPr>
        <p:spPr>
          <a:xfrm>
            <a:off x="1044086" y="5571991"/>
            <a:ext cx="5357999" cy="9282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Приборостроение</a:t>
            </a:r>
          </a:p>
        </p:txBody>
      </p:sp>
      <p:sp>
        <p:nvSpPr>
          <p:cNvPr id="64" name="Заголовок 1"/>
          <p:cNvSpPr txBox="1">
            <a:spLocks/>
          </p:cNvSpPr>
          <p:nvPr/>
        </p:nvSpPr>
        <p:spPr>
          <a:xfrm>
            <a:off x="1064271" y="2189694"/>
            <a:ext cx="5077196" cy="878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Инженер</a:t>
            </a:r>
          </a:p>
        </p:txBody>
      </p:sp>
    </p:spTree>
    <p:extLst>
      <p:ext uri="{BB962C8B-B14F-4D97-AF65-F5344CB8AC3E}">
        <p14:creationId xmlns:p14="http://schemas.microsoft.com/office/powerpoint/2010/main" val="2714736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81" b="22222"/>
          <a:stretch/>
        </p:blipFill>
        <p:spPr>
          <a:xfrm>
            <a:off x="-173346" y="-171220"/>
            <a:ext cx="5715896" cy="306000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5513975" y="1026105"/>
            <a:ext cx="6498532" cy="878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Перспективы профессионального</a:t>
            </a:r>
            <a:b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</a:b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и карьерного роста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278547" y="2137136"/>
            <a:ext cx="3624596" cy="2057698"/>
          </a:xfrm>
          <a:custGeom>
            <a:avLst/>
            <a:gdLst>
              <a:gd name="connsiteX0" fmla="*/ 3200997 w 3624596"/>
              <a:gd name="connsiteY0" fmla="*/ 0 h 2057698"/>
              <a:gd name="connsiteX1" fmla="*/ 3201007 w 3624596"/>
              <a:gd name="connsiteY1" fmla="*/ 1 h 2057698"/>
              <a:gd name="connsiteX2" fmla="*/ 3231478 w 3624596"/>
              <a:gd name="connsiteY2" fmla="*/ 1 h 2057698"/>
              <a:gd name="connsiteX3" fmla="*/ 3231478 w 3624596"/>
              <a:gd name="connsiteY3" fmla="*/ 3073 h 2057698"/>
              <a:gd name="connsiteX4" fmla="*/ 3286035 w 3624596"/>
              <a:gd name="connsiteY4" fmla="*/ 8572 h 2057698"/>
              <a:gd name="connsiteX5" fmla="*/ 3622946 w 3624596"/>
              <a:gd name="connsiteY5" fmla="*/ 421949 h 2057698"/>
              <a:gd name="connsiteX6" fmla="*/ 3622044 w 3624596"/>
              <a:gd name="connsiteY6" fmla="*/ 430897 h 2057698"/>
              <a:gd name="connsiteX7" fmla="*/ 3622044 w 3624596"/>
              <a:gd name="connsiteY7" fmla="*/ 1610086 h 2057698"/>
              <a:gd name="connsiteX8" fmla="*/ 3624596 w 3624596"/>
              <a:gd name="connsiteY8" fmla="*/ 1635401 h 2057698"/>
              <a:gd name="connsiteX9" fmla="*/ 3622044 w 3624596"/>
              <a:gd name="connsiteY9" fmla="*/ 1660716 h 2057698"/>
              <a:gd name="connsiteX10" fmla="*/ 3622044 w 3624596"/>
              <a:gd name="connsiteY10" fmla="*/ 1664400 h 2057698"/>
              <a:gd name="connsiteX11" fmla="*/ 3621673 w 3624596"/>
              <a:gd name="connsiteY11" fmla="*/ 1664400 h 2057698"/>
              <a:gd name="connsiteX12" fmla="*/ 3616024 w 3624596"/>
              <a:gd name="connsiteY12" fmla="*/ 1720439 h 2057698"/>
              <a:gd name="connsiteX13" fmla="*/ 3277339 w 3624596"/>
              <a:gd name="connsiteY13" fmla="*/ 2050760 h 2057698"/>
              <a:gd name="connsiteX14" fmla="*/ 3231478 w 3624596"/>
              <a:gd name="connsiteY14" fmla="*/ 2054806 h 2057698"/>
              <a:gd name="connsiteX15" fmla="*/ 3231478 w 3624596"/>
              <a:gd name="connsiteY15" fmla="*/ 2057697 h 2057698"/>
              <a:gd name="connsiteX16" fmla="*/ 423611 w 3624596"/>
              <a:gd name="connsiteY16" fmla="*/ 2057697 h 2057698"/>
              <a:gd name="connsiteX17" fmla="*/ 423599 w 3624596"/>
              <a:gd name="connsiteY17" fmla="*/ 2057698 h 2057698"/>
              <a:gd name="connsiteX18" fmla="*/ 423588 w 3624596"/>
              <a:gd name="connsiteY18" fmla="*/ 2057697 h 2057698"/>
              <a:gd name="connsiteX19" fmla="*/ 422198 w 3624596"/>
              <a:gd name="connsiteY19" fmla="*/ 2057697 h 2057698"/>
              <a:gd name="connsiteX20" fmla="*/ 422198 w 3624596"/>
              <a:gd name="connsiteY20" fmla="*/ 2057575 h 2057698"/>
              <a:gd name="connsiteX21" fmla="*/ 348907 w 3624596"/>
              <a:gd name="connsiteY21" fmla="*/ 2051108 h 2057698"/>
              <a:gd name="connsiteX22" fmla="*/ 10223 w 3624596"/>
              <a:gd name="connsiteY22" fmla="*/ 1720787 h 2057698"/>
              <a:gd name="connsiteX23" fmla="*/ 4538 w 3624596"/>
              <a:gd name="connsiteY23" fmla="*/ 1664400 h 2057698"/>
              <a:gd name="connsiteX24" fmla="*/ 0 w 3624596"/>
              <a:gd name="connsiteY24" fmla="*/ 1664400 h 2057698"/>
              <a:gd name="connsiteX25" fmla="*/ 0 w 3624596"/>
              <a:gd name="connsiteY25" fmla="*/ 422297 h 2057698"/>
              <a:gd name="connsiteX26" fmla="*/ 0 w 3624596"/>
              <a:gd name="connsiteY26" fmla="*/ 418737 h 2057698"/>
              <a:gd name="connsiteX27" fmla="*/ 359 w 3624596"/>
              <a:gd name="connsiteY27" fmla="*/ 418737 h 2057698"/>
              <a:gd name="connsiteX28" fmla="*/ 8573 w 3624596"/>
              <a:gd name="connsiteY28" fmla="*/ 337259 h 2057698"/>
              <a:gd name="connsiteX29" fmla="*/ 421949 w 3624596"/>
              <a:gd name="connsiteY29" fmla="*/ 348 h 2057698"/>
              <a:gd name="connsiteX30" fmla="*/ 422198 w 3624596"/>
              <a:gd name="connsiteY30" fmla="*/ 370 h 2057698"/>
              <a:gd name="connsiteX31" fmla="*/ 422198 w 3624596"/>
              <a:gd name="connsiteY31" fmla="*/ 1 h 2057698"/>
              <a:gd name="connsiteX32" fmla="*/ 3200986 w 3624596"/>
              <a:gd name="connsiteY32" fmla="*/ 1 h 205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24596" h="2057698">
                <a:moveTo>
                  <a:pt x="3200997" y="0"/>
                </a:moveTo>
                <a:lnTo>
                  <a:pt x="3201007" y="1"/>
                </a:lnTo>
                <a:lnTo>
                  <a:pt x="3231478" y="1"/>
                </a:lnTo>
                <a:lnTo>
                  <a:pt x="3231478" y="3073"/>
                </a:lnTo>
                <a:lnTo>
                  <a:pt x="3286035" y="8572"/>
                </a:lnTo>
                <a:cubicBezTo>
                  <a:pt x="3478310" y="47918"/>
                  <a:pt x="3622946" y="218042"/>
                  <a:pt x="3622946" y="421949"/>
                </a:cubicBezTo>
                <a:lnTo>
                  <a:pt x="3622044" y="430897"/>
                </a:lnTo>
                <a:lnTo>
                  <a:pt x="3622044" y="1610086"/>
                </a:lnTo>
                <a:lnTo>
                  <a:pt x="3624596" y="1635401"/>
                </a:lnTo>
                <a:lnTo>
                  <a:pt x="3622044" y="1660716"/>
                </a:lnTo>
                <a:lnTo>
                  <a:pt x="3622044" y="1664400"/>
                </a:lnTo>
                <a:lnTo>
                  <a:pt x="3621673" y="1664400"/>
                </a:lnTo>
                <a:lnTo>
                  <a:pt x="3616024" y="1720439"/>
                </a:lnTo>
                <a:cubicBezTo>
                  <a:pt x="3581597" y="1888679"/>
                  <a:pt x="3447041" y="2020447"/>
                  <a:pt x="3277339" y="2050760"/>
                </a:cubicBezTo>
                <a:lnTo>
                  <a:pt x="3231478" y="2054806"/>
                </a:lnTo>
                <a:lnTo>
                  <a:pt x="3231478" y="2057697"/>
                </a:lnTo>
                <a:lnTo>
                  <a:pt x="423611" y="2057697"/>
                </a:lnTo>
                <a:lnTo>
                  <a:pt x="423599" y="2057698"/>
                </a:lnTo>
                <a:lnTo>
                  <a:pt x="423588" y="2057697"/>
                </a:lnTo>
                <a:lnTo>
                  <a:pt x="422198" y="2057697"/>
                </a:lnTo>
                <a:lnTo>
                  <a:pt x="422198" y="2057575"/>
                </a:lnTo>
                <a:lnTo>
                  <a:pt x="348907" y="2051108"/>
                </a:lnTo>
                <a:cubicBezTo>
                  <a:pt x="179205" y="2020795"/>
                  <a:pt x="44650" y="1889027"/>
                  <a:pt x="10223" y="1720787"/>
                </a:cubicBezTo>
                <a:lnTo>
                  <a:pt x="4538" y="1664400"/>
                </a:lnTo>
                <a:lnTo>
                  <a:pt x="0" y="1664400"/>
                </a:lnTo>
                <a:lnTo>
                  <a:pt x="0" y="422297"/>
                </a:lnTo>
                <a:lnTo>
                  <a:pt x="0" y="418737"/>
                </a:lnTo>
                <a:lnTo>
                  <a:pt x="359" y="418737"/>
                </a:lnTo>
                <a:lnTo>
                  <a:pt x="8573" y="337259"/>
                </a:lnTo>
                <a:cubicBezTo>
                  <a:pt x="47918" y="144984"/>
                  <a:pt x="218043" y="348"/>
                  <a:pt x="421949" y="348"/>
                </a:cubicBezTo>
                <a:lnTo>
                  <a:pt x="422198" y="370"/>
                </a:lnTo>
                <a:lnTo>
                  <a:pt x="422198" y="1"/>
                </a:lnTo>
                <a:lnTo>
                  <a:pt x="3200986" y="1"/>
                </a:lnTo>
                <a:close/>
              </a:path>
            </a:pathLst>
          </a:cu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4276573" y="2138895"/>
            <a:ext cx="3624596" cy="2057698"/>
          </a:xfrm>
          <a:custGeom>
            <a:avLst/>
            <a:gdLst>
              <a:gd name="connsiteX0" fmla="*/ 3200997 w 3624596"/>
              <a:gd name="connsiteY0" fmla="*/ 0 h 2057698"/>
              <a:gd name="connsiteX1" fmla="*/ 3201007 w 3624596"/>
              <a:gd name="connsiteY1" fmla="*/ 1 h 2057698"/>
              <a:gd name="connsiteX2" fmla="*/ 3231478 w 3624596"/>
              <a:gd name="connsiteY2" fmla="*/ 1 h 2057698"/>
              <a:gd name="connsiteX3" fmla="*/ 3231478 w 3624596"/>
              <a:gd name="connsiteY3" fmla="*/ 3073 h 2057698"/>
              <a:gd name="connsiteX4" fmla="*/ 3286035 w 3624596"/>
              <a:gd name="connsiteY4" fmla="*/ 8572 h 2057698"/>
              <a:gd name="connsiteX5" fmla="*/ 3622946 w 3624596"/>
              <a:gd name="connsiteY5" fmla="*/ 421949 h 2057698"/>
              <a:gd name="connsiteX6" fmla="*/ 3622044 w 3624596"/>
              <a:gd name="connsiteY6" fmla="*/ 430897 h 2057698"/>
              <a:gd name="connsiteX7" fmla="*/ 3622044 w 3624596"/>
              <a:gd name="connsiteY7" fmla="*/ 1610086 h 2057698"/>
              <a:gd name="connsiteX8" fmla="*/ 3624596 w 3624596"/>
              <a:gd name="connsiteY8" fmla="*/ 1635401 h 2057698"/>
              <a:gd name="connsiteX9" fmla="*/ 3622044 w 3624596"/>
              <a:gd name="connsiteY9" fmla="*/ 1660716 h 2057698"/>
              <a:gd name="connsiteX10" fmla="*/ 3622044 w 3624596"/>
              <a:gd name="connsiteY10" fmla="*/ 1664400 h 2057698"/>
              <a:gd name="connsiteX11" fmla="*/ 3621673 w 3624596"/>
              <a:gd name="connsiteY11" fmla="*/ 1664400 h 2057698"/>
              <a:gd name="connsiteX12" fmla="*/ 3616024 w 3624596"/>
              <a:gd name="connsiteY12" fmla="*/ 1720439 h 2057698"/>
              <a:gd name="connsiteX13" fmla="*/ 3277339 w 3624596"/>
              <a:gd name="connsiteY13" fmla="*/ 2050760 h 2057698"/>
              <a:gd name="connsiteX14" fmla="*/ 3231478 w 3624596"/>
              <a:gd name="connsiteY14" fmla="*/ 2054806 h 2057698"/>
              <a:gd name="connsiteX15" fmla="*/ 3231478 w 3624596"/>
              <a:gd name="connsiteY15" fmla="*/ 2057697 h 2057698"/>
              <a:gd name="connsiteX16" fmla="*/ 423611 w 3624596"/>
              <a:gd name="connsiteY16" fmla="*/ 2057697 h 2057698"/>
              <a:gd name="connsiteX17" fmla="*/ 423599 w 3624596"/>
              <a:gd name="connsiteY17" fmla="*/ 2057698 h 2057698"/>
              <a:gd name="connsiteX18" fmla="*/ 423588 w 3624596"/>
              <a:gd name="connsiteY18" fmla="*/ 2057697 h 2057698"/>
              <a:gd name="connsiteX19" fmla="*/ 422198 w 3624596"/>
              <a:gd name="connsiteY19" fmla="*/ 2057697 h 2057698"/>
              <a:gd name="connsiteX20" fmla="*/ 422198 w 3624596"/>
              <a:gd name="connsiteY20" fmla="*/ 2057575 h 2057698"/>
              <a:gd name="connsiteX21" fmla="*/ 348907 w 3624596"/>
              <a:gd name="connsiteY21" fmla="*/ 2051108 h 2057698"/>
              <a:gd name="connsiteX22" fmla="*/ 10223 w 3624596"/>
              <a:gd name="connsiteY22" fmla="*/ 1720787 h 2057698"/>
              <a:gd name="connsiteX23" fmla="*/ 4538 w 3624596"/>
              <a:gd name="connsiteY23" fmla="*/ 1664400 h 2057698"/>
              <a:gd name="connsiteX24" fmla="*/ 0 w 3624596"/>
              <a:gd name="connsiteY24" fmla="*/ 1664400 h 2057698"/>
              <a:gd name="connsiteX25" fmla="*/ 0 w 3624596"/>
              <a:gd name="connsiteY25" fmla="*/ 422297 h 2057698"/>
              <a:gd name="connsiteX26" fmla="*/ 0 w 3624596"/>
              <a:gd name="connsiteY26" fmla="*/ 418737 h 2057698"/>
              <a:gd name="connsiteX27" fmla="*/ 359 w 3624596"/>
              <a:gd name="connsiteY27" fmla="*/ 418737 h 2057698"/>
              <a:gd name="connsiteX28" fmla="*/ 8573 w 3624596"/>
              <a:gd name="connsiteY28" fmla="*/ 337259 h 2057698"/>
              <a:gd name="connsiteX29" fmla="*/ 421949 w 3624596"/>
              <a:gd name="connsiteY29" fmla="*/ 348 h 2057698"/>
              <a:gd name="connsiteX30" fmla="*/ 422198 w 3624596"/>
              <a:gd name="connsiteY30" fmla="*/ 370 h 2057698"/>
              <a:gd name="connsiteX31" fmla="*/ 422198 w 3624596"/>
              <a:gd name="connsiteY31" fmla="*/ 1 h 2057698"/>
              <a:gd name="connsiteX32" fmla="*/ 3200986 w 3624596"/>
              <a:gd name="connsiteY32" fmla="*/ 1 h 205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24596" h="2057698">
                <a:moveTo>
                  <a:pt x="3200997" y="0"/>
                </a:moveTo>
                <a:lnTo>
                  <a:pt x="3201007" y="1"/>
                </a:lnTo>
                <a:lnTo>
                  <a:pt x="3231478" y="1"/>
                </a:lnTo>
                <a:lnTo>
                  <a:pt x="3231478" y="3073"/>
                </a:lnTo>
                <a:lnTo>
                  <a:pt x="3286035" y="8572"/>
                </a:lnTo>
                <a:cubicBezTo>
                  <a:pt x="3478310" y="47918"/>
                  <a:pt x="3622946" y="218042"/>
                  <a:pt x="3622946" y="421949"/>
                </a:cubicBezTo>
                <a:lnTo>
                  <a:pt x="3622044" y="430897"/>
                </a:lnTo>
                <a:lnTo>
                  <a:pt x="3622044" y="1610086"/>
                </a:lnTo>
                <a:lnTo>
                  <a:pt x="3624596" y="1635401"/>
                </a:lnTo>
                <a:lnTo>
                  <a:pt x="3622044" y="1660716"/>
                </a:lnTo>
                <a:lnTo>
                  <a:pt x="3622044" y="1664400"/>
                </a:lnTo>
                <a:lnTo>
                  <a:pt x="3621673" y="1664400"/>
                </a:lnTo>
                <a:lnTo>
                  <a:pt x="3616024" y="1720439"/>
                </a:lnTo>
                <a:cubicBezTo>
                  <a:pt x="3581597" y="1888679"/>
                  <a:pt x="3447041" y="2020447"/>
                  <a:pt x="3277339" y="2050760"/>
                </a:cubicBezTo>
                <a:lnTo>
                  <a:pt x="3231478" y="2054806"/>
                </a:lnTo>
                <a:lnTo>
                  <a:pt x="3231478" y="2057697"/>
                </a:lnTo>
                <a:lnTo>
                  <a:pt x="423611" y="2057697"/>
                </a:lnTo>
                <a:lnTo>
                  <a:pt x="423599" y="2057698"/>
                </a:lnTo>
                <a:lnTo>
                  <a:pt x="423588" y="2057697"/>
                </a:lnTo>
                <a:lnTo>
                  <a:pt x="422198" y="2057697"/>
                </a:lnTo>
                <a:lnTo>
                  <a:pt x="422198" y="2057575"/>
                </a:lnTo>
                <a:lnTo>
                  <a:pt x="348907" y="2051108"/>
                </a:lnTo>
                <a:cubicBezTo>
                  <a:pt x="179205" y="2020795"/>
                  <a:pt x="44650" y="1889027"/>
                  <a:pt x="10223" y="1720787"/>
                </a:cubicBezTo>
                <a:lnTo>
                  <a:pt x="4538" y="1664400"/>
                </a:lnTo>
                <a:lnTo>
                  <a:pt x="0" y="1664400"/>
                </a:lnTo>
                <a:lnTo>
                  <a:pt x="0" y="422297"/>
                </a:lnTo>
                <a:lnTo>
                  <a:pt x="0" y="418737"/>
                </a:lnTo>
                <a:lnTo>
                  <a:pt x="359" y="418737"/>
                </a:lnTo>
                <a:lnTo>
                  <a:pt x="8573" y="337259"/>
                </a:lnTo>
                <a:cubicBezTo>
                  <a:pt x="47918" y="144984"/>
                  <a:pt x="218043" y="348"/>
                  <a:pt x="421949" y="348"/>
                </a:cubicBezTo>
                <a:lnTo>
                  <a:pt x="422198" y="370"/>
                </a:lnTo>
                <a:lnTo>
                  <a:pt x="422198" y="1"/>
                </a:lnTo>
                <a:lnTo>
                  <a:pt x="3200986" y="1"/>
                </a:lnTo>
                <a:close/>
              </a:path>
            </a:pathLst>
          </a:cu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8310715" y="2142924"/>
            <a:ext cx="3624596" cy="2057698"/>
          </a:xfrm>
          <a:custGeom>
            <a:avLst/>
            <a:gdLst>
              <a:gd name="connsiteX0" fmla="*/ 3200997 w 3624596"/>
              <a:gd name="connsiteY0" fmla="*/ 0 h 2057698"/>
              <a:gd name="connsiteX1" fmla="*/ 3201007 w 3624596"/>
              <a:gd name="connsiteY1" fmla="*/ 1 h 2057698"/>
              <a:gd name="connsiteX2" fmla="*/ 3231478 w 3624596"/>
              <a:gd name="connsiteY2" fmla="*/ 1 h 2057698"/>
              <a:gd name="connsiteX3" fmla="*/ 3231478 w 3624596"/>
              <a:gd name="connsiteY3" fmla="*/ 3073 h 2057698"/>
              <a:gd name="connsiteX4" fmla="*/ 3286035 w 3624596"/>
              <a:gd name="connsiteY4" fmla="*/ 8572 h 2057698"/>
              <a:gd name="connsiteX5" fmla="*/ 3622946 w 3624596"/>
              <a:gd name="connsiteY5" fmla="*/ 421949 h 2057698"/>
              <a:gd name="connsiteX6" fmla="*/ 3622044 w 3624596"/>
              <a:gd name="connsiteY6" fmla="*/ 430897 h 2057698"/>
              <a:gd name="connsiteX7" fmla="*/ 3622044 w 3624596"/>
              <a:gd name="connsiteY7" fmla="*/ 1610086 h 2057698"/>
              <a:gd name="connsiteX8" fmla="*/ 3624596 w 3624596"/>
              <a:gd name="connsiteY8" fmla="*/ 1635401 h 2057698"/>
              <a:gd name="connsiteX9" fmla="*/ 3622044 w 3624596"/>
              <a:gd name="connsiteY9" fmla="*/ 1660716 h 2057698"/>
              <a:gd name="connsiteX10" fmla="*/ 3622044 w 3624596"/>
              <a:gd name="connsiteY10" fmla="*/ 1664400 h 2057698"/>
              <a:gd name="connsiteX11" fmla="*/ 3621673 w 3624596"/>
              <a:gd name="connsiteY11" fmla="*/ 1664400 h 2057698"/>
              <a:gd name="connsiteX12" fmla="*/ 3616024 w 3624596"/>
              <a:gd name="connsiteY12" fmla="*/ 1720439 h 2057698"/>
              <a:gd name="connsiteX13" fmla="*/ 3277339 w 3624596"/>
              <a:gd name="connsiteY13" fmla="*/ 2050760 h 2057698"/>
              <a:gd name="connsiteX14" fmla="*/ 3231478 w 3624596"/>
              <a:gd name="connsiteY14" fmla="*/ 2054806 h 2057698"/>
              <a:gd name="connsiteX15" fmla="*/ 3231478 w 3624596"/>
              <a:gd name="connsiteY15" fmla="*/ 2057697 h 2057698"/>
              <a:gd name="connsiteX16" fmla="*/ 423611 w 3624596"/>
              <a:gd name="connsiteY16" fmla="*/ 2057697 h 2057698"/>
              <a:gd name="connsiteX17" fmla="*/ 423599 w 3624596"/>
              <a:gd name="connsiteY17" fmla="*/ 2057698 h 2057698"/>
              <a:gd name="connsiteX18" fmla="*/ 423588 w 3624596"/>
              <a:gd name="connsiteY18" fmla="*/ 2057697 h 2057698"/>
              <a:gd name="connsiteX19" fmla="*/ 422198 w 3624596"/>
              <a:gd name="connsiteY19" fmla="*/ 2057697 h 2057698"/>
              <a:gd name="connsiteX20" fmla="*/ 422198 w 3624596"/>
              <a:gd name="connsiteY20" fmla="*/ 2057575 h 2057698"/>
              <a:gd name="connsiteX21" fmla="*/ 348907 w 3624596"/>
              <a:gd name="connsiteY21" fmla="*/ 2051108 h 2057698"/>
              <a:gd name="connsiteX22" fmla="*/ 10223 w 3624596"/>
              <a:gd name="connsiteY22" fmla="*/ 1720787 h 2057698"/>
              <a:gd name="connsiteX23" fmla="*/ 4538 w 3624596"/>
              <a:gd name="connsiteY23" fmla="*/ 1664400 h 2057698"/>
              <a:gd name="connsiteX24" fmla="*/ 0 w 3624596"/>
              <a:gd name="connsiteY24" fmla="*/ 1664400 h 2057698"/>
              <a:gd name="connsiteX25" fmla="*/ 0 w 3624596"/>
              <a:gd name="connsiteY25" fmla="*/ 422297 h 2057698"/>
              <a:gd name="connsiteX26" fmla="*/ 0 w 3624596"/>
              <a:gd name="connsiteY26" fmla="*/ 418737 h 2057698"/>
              <a:gd name="connsiteX27" fmla="*/ 359 w 3624596"/>
              <a:gd name="connsiteY27" fmla="*/ 418737 h 2057698"/>
              <a:gd name="connsiteX28" fmla="*/ 8573 w 3624596"/>
              <a:gd name="connsiteY28" fmla="*/ 337259 h 2057698"/>
              <a:gd name="connsiteX29" fmla="*/ 421949 w 3624596"/>
              <a:gd name="connsiteY29" fmla="*/ 348 h 2057698"/>
              <a:gd name="connsiteX30" fmla="*/ 422198 w 3624596"/>
              <a:gd name="connsiteY30" fmla="*/ 370 h 2057698"/>
              <a:gd name="connsiteX31" fmla="*/ 422198 w 3624596"/>
              <a:gd name="connsiteY31" fmla="*/ 1 h 2057698"/>
              <a:gd name="connsiteX32" fmla="*/ 3200986 w 3624596"/>
              <a:gd name="connsiteY32" fmla="*/ 1 h 205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24596" h="2057698">
                <a:moveTo>
                  <a:pt x="3200997" y="0"/>
                </a:moveTo>
                <a:lnTo>
                  <a:pt x="3201007" y="1"/>
                </a:lnTo>
                <a:lnTo>
                  <a:pt x="3231478" y="1"/>
                </a:lnTo>
                <a:lnTo>
                  <a:pt x="3231478" y="3073"/>
                </a:lnTo>
                <a:lnTo>
                  <a:pt x="3286035" y="8572"/>
                </a:lnTo>
                <a:cubicBezTo>
                  <a:pt x="3478310" y="47918"/>
                  <a:pt x="3622946" y="218042"/>
                  <a:pt x="3622946" y="421949"/>
                </a:cubicBezTo>
                <a:lnTo>
                  <a:pt x="3622044" y="430897"/>
                </a:lnTo>
                <a:lnTo>
                  <a:pt x="3622044" y="1610086"/>
                </a:lnTo>
                <a:lnTo>
                  <a:pt x="3624596" y="1635401"/>
                </a:lnTo>
                <a:lnTo>
                  <a:pt x="3622044" y="1660716"/>
                </a:lnTo>
                <a:lnTo>
                  <a:pt x="3622044" y="1664400"/>
                </a:lnTo>
                <a:lnTo>
                  <a:pt x="3621673" y="1664400"/>
                </a:lnTo>
                <a:lnTo>
                  <a:pt x="3616024" y="1720439"/>
                </a:lnTo>
                <a:cubicBezTo>
                  <a:pt x="3581597" y="1888679"/>
                  <a:pt x="3447041" y="2020447"/>
                  <a:pt x="3277339" y="2050760"/>
                </a:cubicBezTo>
                <a:lnTo>
                  <a:pt x="3231478" y="2054806"/>
                </a:lnTo>
                <a:lnTo>
                  <a:pt x="3231478" y="2057697"/>
                </a:lnTo>
                <a:lnTo>
                  <a:pt x="423611" y="2057697"/>
                </a:lnTo>
                <a:lnTo>
                  <a:pt x="423599" y="2057698"/>
                </a:lnTo>
                <a:lnTo>
                  <a:pt x="423588" y="2057697"/>
                </a:lnTo>
                <a:lnTo>
                  <a:pt x="422198" y="2057697"/>
                </a:lnTo>
                <a:lnTo>
                  <a:pt x="422198" y="2057575"/>
                </a:lnTo>
                <a:lnTo>
                  <a:pt x="348907" y="2051108"/>
                </a:lnTo>
                <a:cubicBezTo>
                  <a:pt x="179205" y="2020795"/>
                  <a:pt x="44650" y="1889027"/>
                  <a:pt x="10223" y="1720787"/>
                </a:cubicBezTo>
                <a:lnTo>
                  <a:pt x="4538" y="1664400"/>
                </a:lnTo>
                <a:lnTo>
                  <a:pt x="0" y="1664400"/>
                </a:lnTo>
                <a:lnTo>
                  <a:pt x="0" y="422297"/>
                </a:lnTo>
                <a:lnTo>
                  <a:pt x="0" y="418737"/>
                </a:lnTo>
                <a:lnTo>
                  <a:pt x="359" y="418737"/>
                </a:lnTo>
                <a:lnTo>
                  <a:pt x="8573" y="337259"/>
                </a:lnTo>
                <a:cubicBezTo>
                  <a:pt x="47918" y="144984"/>
                  <a:pt x="218043" y="348"/>
                  <a:pt x="421949" y="348"/>
                </a:cubicBezTo>
                <a:lnTo>
                  <a:pt x="422198" y="370"/>
                </a:lnTo>
                <a:lnTo>
                  <a:pt x="422198" y="1"/>
                </a:lnTo>
                <a:lnTo>
                  <a:pt x="3200986" y="1"/>
                </a:lnTo>
                <a:close/>
              </a:path>
            </a:pathLst>
          </a:cu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270907" y="4443733"/>
            <a:ext cx="3624596" cy="2057698"/>
          </a:xfrm>
          <a:custGeom>
            <a:avLst/>
            <a:gdLst>
              <a:gd name="connsiteX0" fmla="*/ 3200997 w 3624596"/>
              <a:gd name="connsiteY0" fmla="*/ 0 h 2057698"/>
              <a:gd name="connsiteX1" fmla="*/ 3201007 w 3624596"/>
              <a:gd name="connsiteY1" fmla="*/ 1 h 2057698"/>
              <a:gd name="connsiteX2" fmla="*/ 3231478 w 3624596"/>
              <a:gd name="connsiteY2" fmla="*/ 1 h 2057698"/>
              <a:gd name="connsiteX3" fmla="*/ 3231478 w 3624596"/>
              <a:gd name="connsiteY3" fmla="*/ 3073 h 2057698"/>
              <a:gd name="connsiteX4" fmla="*/ 3286035 w 3624596"/>
              <a:gd name="connsiteY4" fmla="*/ 8572 h 2057698"/>
              <a:gd name="connsiteX5" fmla="*/ 3622946 w 3624596"/>
              <a:gd name="connsiteY5" fmla="*/ 421949 h 2057698"/>
              <a:gd name="connsiteX6" fmla="*/ 3622044 w 3624596"/>
              <a:gd name="connsiteY6" fmla="*/ 430897 h 2057698"/>
              <a:gd name="connsiteX7" fmla="*/ 3622044 w 3624596"/>
              <a:gd name="connsiteY7" fmla="*/ 1610086 h 2057698"/>
              <a:gd name="connsiteX8" fmla="*/ 3624596 w 3624596"/>
              <a:gd name="connsiteY8" fmla="*/ 1635401 h 2057698"/>
              <a:gd name="connsiteX9" fmla="*/ 3622044 w 3624596"/>
              <a:gd name="connsiteY9" fmla="*/ 1660716 h 2057698"/>
              <a:gd name="connsiteX10" fmla="*/ 3622044 w 3624596"/>
              <a:gd name="connsiteY10" fmla="*/ 1664400 h 2057698"/>
              <a:gd name="connsiteX11" fmla="*/ 3621673 w 3624596"/>
              <a:gd name="connsiteY11" fmla="*/ 1664400 h 2057698"/>
              <a:gd name="connsiteX12" fmla="*/ 3616024 w 3624596"/>
              <a:gd name="connsiteY12" fmla="*/ 1720439 h 2057698"/>
              <a:gd name="connsiteX13" fmla="*/ 3277339 w 3624596"/>
              <a:gd name="connsiteY13" fmla="*/ 2050760 h 2057698"/>
              <a:gd name="connsiteX14" fmla="*/ 3231478 w 3624596"/>
              <a:gd name="connsiteY14" fmla="*/ 2054806 h 2057698"/>
              <a:gd name="connsiteX15" fmla="*/ 3231478 w 3624596"/>
              <a:gd name="connsiteY15" fmla="*/ 2057697 h 2057698"/>
              <a:gd name="connsiteX16" fmla="*/ 423611 w 3624596"/>
              <a:gd name="connsiteY16" fmla="*/ 2057697 h 2057698"/>
              <a:gd name="connsiteX17" fmla="*/ 423599 w 3624596"/>
              <a:gd name="connsiteY17" fmla="*/ 2057698 h 2057698"/>
              <a:gd name="connsiteX18" fmla="*/ 423588 w 3624596"/>
              <a:gd name="connsiteY18" fmla="*/ 2057697 h 2057698"/>
              <a:gd name="connsiteX19" fmla="*/ 422198 w 3624596"/>
              <a:gd name="connsiteY19" fmla="*/ 2057697 h 2057698"/>
              <a:gd name="connsiteX20" fmla="*/ 422198 w 3624596"/>
              <a:gd name="connsiteY20" fmla="*/ 2057575 h 2057698"/>
              <a:gd name="connsiteX21" fmla="*/ 348907 w 3624596"/>
              <a:gd name="connsiteY21" fmla="*/ 2051108 h 2057698"/>
              <a:gd name="connsiteX22" fmla="*/ 10223 w 3624596"/>
              <a:gd name="connsiteY22" fmla="*/ 1720787 h 2057698"/>
              <a:gd name="connsiteX23" fmla="*/ 4538 w 3624596"/>
              <a:gd name="connsiteY23" fmla="*/ 1664400 h 2057698"/>
              <a:gd name="connsiteX24" fmla="*/ 0 w 3624596"/>
              <a:gd name="connsiteY24" fmla="*/ 1664400 h 2057698"/>
              <a:gd name="connsiteX25" fmla="*/ 0 w 3624596"/>
              <a:gd name="connsiteY25" fmla="*/ 422297 h 2057698"/>
              <a:gd name="connsiteX26" fmla="*/ 0 w 3624596"/>
              <a:gd name="connsiteY26" fmla="*/ 418737 h 2057698"/>
              <a:gd name="connsiteX27" fmla="*/ 359 w 3624596"/>
              <a:gd name="connsiteY27" fmla="*/ 418737 h 2057698"/>
              <a:gd name="connsiteX28" fmla="*/ 8573 w 3624596"/>
              <a:gd name="connsiteY28" fmla="*/ 337259 h 2057698"/>
              <a:gd name="connsiteX29" fmla="*/ 421949 w 3624596"/>
              <a:gd name="connsiteY29" fmla="*/ 348 h 2057698"/>
              <a:gd name="connsiteX30" fmla="*/ 422198 w 3624596"/>
              <a:gd name="connsiteY30" fmla="*/ 370 h 2057698"/>
              <a:gd name="connsiteX31" fmla="*/ 422198 w 3624596"/>
              <a:gd name="connsiteY31" fmla="*/ 1 h 2057698"/>
              <a:gd name="connsiteX32" fmla="*/ 3200986 w 3624596"/>
              <a:gd name="connsiteY32" fmla="*/ 1 h 205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24596" h="2057698">
                <a:moveTo>
                  <a:pt x="3200997" y="0"/>
                </a:moveTo>
                <a:lnTo>
                  <a:pt x="3201007" y="1"/>
                </a:lnTo>
                <a:lnTo>
                  <a:pt x="3231478" y="1"/>
                </a:lnTo>
                <a:lnTo>
                  <a:pt x="3231478" y="3073"/>
                </a:lnTo>
                <a:lnTo>
                  <a:pt x="3286035" y="8572"/>
                </a:lnTo>
                <a:cubicBezTo>
                  <a:pt x="3478310" y="47918"/>
                  <a:pt x="3622946" y="218042"/>
                  <a:pt x="3622946" y="421949"/>
                </a:cubicBezTo>
                <a:lnTo>
                  <a:pt x="3622044" y="430897"/>
                </a:lnTo>
                <a:lnTo>
                  <a:pt x="3622044" y="1610086"/>
                </a:lnTo>
                <a:lnTo>
                  <a:pt x="3624596" y="1635401"/>
                </a:lnTo>
                <a:lnTo>
                  <a:pt x="3622044" y="1660716"/>
                </a:lnTo>
                <a:lnTo>
                  <a:pt x="3622044" y="1664400"/>
                </a:lnTo>
                <a:lnTo>
                  <a:pt x="3621673" y="1664400"/>
                </a:lnTo>
                <a:lnTo>
                  <a:pt x="3616024" y="1720439"/>
                </a:lnTo>
                <a:cubicBezTo>
                  <a:pt x="3581597" y="1888679"/>
                  <a:pt x="3447041" y="2020447"/>
                  <a:pt x="3277339" y="2050760"/>
                </a:cubicBezTo>
                <a:lnTo>
                  <a:pt x="3231478" y="2054806"/>
                </a:lnTo>
                <a:lnTo>
                  <a:pt x="3231478" y="2057697"/>
                </a:lnTo>
                <a:lnTo>
                  <a:pt x="423611" y="2057697"/>
                </a:lnTo>
                <a:lnTo>
                  <a:pt x="423599" y="2057698"/>
                </a:lnTo>
                <a:lnTo>
                  <a:pt x="423588" y="2057697"/>
                </a:lnTo>
                <a:lnTo>
                  <a:pt x="422198" y="2057697"/>
                </a:lnTo>
                <a:lnTo>
                  <a:pt x="422198" y="2057575"/>
                </a:lnTo>
                <a:lnTo>
                  <a:pt x="348907" y="2051108"/>
                </a:lnTo>
                <a:cubicBezTo>
                  <a:pt x="179205" y="2020795"/>
                  <a:pt x="44650" y="1889027"/>
                  <a:pt x="10223" y="1720787"/>
                </a:cubicBezTo>
                <a:lnTo>
                  <a:pt x="4538" y="1664400"/>
                </a:lnTo>
                <a:lnTo>
                  <a:pt x="0" y="1664400"/>
                </a:lnTo>
                <a:lnTo>
                  <a:pt x="0" y="422297"/>
                </a:lnTo>
                <a:lnTo>
                  <a:pt x="0" y="418737"/>
                </a:lnTo>
                <a:lnTo>
                  <a:pt x="359" y="418737"/>
                </a:lnTo>
                <a:lnTo>
                  <a:pt x="8573" y="337259"/>
                </a:lnTo>
                <a:cubicBezTo>
                  <a:pt x="47918" y="144984"/>
                  <a:pt x="218043" y="348"/>
                  <a:pt x="421949" y="348"/>
                </a:cubicBezTo>
                <a:lnTo>
                  <a:pt x="422198" y="370"/>
                </a:lnTo>
                <a:lnTo>
                  <a:pt x="422198" y="1"/>
                </a:lnTo>
                <a:lnTo>
                  <a:pt x="3200986" y="1"/>
                </a:lnTo>
                <a:close/>
              </a:path>
            </a:pathLst>
          </a:cu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4268933" y="4445492"/>
            <a:ext cx="3624596" cy="2057698"/>
          </a:xfrm>
          <a:custGeom>
            <a:avLst/>
            <a:gdLst>
              <a:gd name="connsiteX0" fmla="*/ 3200997 w 3624596"/>
              <a:gd name="connsiteY0" fmla="*/ 0 h 2057698"/>
              <a:gd name="connsiteX1" fmla="*/ 3201007 w 3624596"/>
              <a:gd name="connsiteY1" fmla="*/ 1 h 2057698"/>
              <a:gd name="connsiteX2" fmla="*/ 3231478 w 3624596"/>
              <a:gd name="connsiteY2" fmla="*/ 1 h 2057698"/>
              <a:gd name="connsiteX3" fmla="*/ 3231478 w 3624596"/>
              <a:gd name="connsiteY3" fmla="*/ 3073 h 2057698"/>
              <a:gd name="connsiteX4" fmla="*/ 3286035 w 3624596"/>
              <a:gd name="connsiteY4" fmla="*/ 8572 h 2057698"/>
              <a:gd name="connsiteX5" fmla="*/ 3622946 w 3624596"/>
              <a:gd name="connsiteY5" fmla="*/ 421949 h 2057698"/>
              <a:gd name="connsiteX6" fmla="*/ 3622044 w 3624596"/>
              <a:gd name="connsiteY6" fmla="*/ 430897 h 2057698"/>
              <a:gd name="connsiteX7" fmla="*/ 3622044 w 3624596"/>
              <a:gd name="connsiteY7" fmla="*/ 1610086 h 2057698"/>
              <a:gd name="connsiteX8" fmla="*/ 3624596 w 3624596"/>
              <a:gd name="connsiteY8" fmla="*/ 1635401 h 2057698"/>
              <a:gd name="connsiteX9" fmla="*/ 3622044 w 3624596"/>
              <a:gd name="connsiteY9" fmla="*/ 1660716 h 2057698"/>
              <a:gd name="connsiteX10" fmla="*/ 3622044 w 3624596"/>
              <a:gd name="connsiteY10" fmla="*/ 1664400 h 2057698"/>
              <a:gd name="connsiteX11" fmla="*/ 3621673 w 3624596"/>
              <a:gd name="connsiteY11" fmla="*/ 1664400 h 2057698"/>
              <a:gd name="connsiteX12" fmla="*/ 3616024 w 3624596"/>
              <a:gd name="connsiteY12" fmla="*/ 1720439 h 2057698"/>
              <a:gd name="connsiteX13" fmla="*/ 3277339 w 3624596"/>
              <a:gd name="connsiteY13" fmla="*/ 2050760 h 2057698"/>
              <a:gd name="connsiteX14" fmla="*/ 3231478 w 3624596"/>
              <a:gd name="connsiteY14" fmla="*/ 2054806 h 2057698"/>
              <a:gd name="connsiteX15" fmla="*/ 3231478 w 3624596"/>
              <a:gd name="connsiteY15" fmla="*/ 2057697 h 2057698"/>
              <a:gd name="connsiteX16" fmla="*/ 423611 w 3624596"/>
              <a:gd name="connsiteY16" fmla="*/ 2057697 h 2057698"/>
              <a:gd name="connsiteX17" fmla="*/ 423599 w 3624596"/>
              <a:gd name="connsiteY17" fmla="*/ 2057698 h 2057698"/>
              <a:gd name="connsiteX18" fmla="*/ 423588 w 3624596"/>
              <a:gd name="connsiteY18" fmla="*/ 2057697 h 2057698"/>
              <a:gd name="connsiteX19" fmla="*/ 422198 w 3624596"/>
              <a:gd name="connsiteY19" fmla="*/ 2057697 h 2057698"/>
              <a:gd name="connsiteX20" fmla="*/ 422198 w 3624596"/>
              <a:gd name="connsiteY20" fmla="*/ 2057575 h 2057698"/>
              <a:gd name="connsiteX21" fmla="*/ 348907 w 3624596"/>
              <a:gd name="connsiteY21" fmla="*/ 2051108 h 2057698"/>
              <a:gd name="connsiteX22" fmla="*/ 10223 w 3624596"/>
              <a:gd name="connsiteY22" fmla="*/ 1720787 h 2057698"/>
              <a:gd name="connsiteX23" fmla="*/ 4538 w 3624596"/>
              <a:gd name="connsiteY23" fmla="*/ 1664400 h 2057698"/>
              <a:gd name="connsiteX24" fmla="*/ 0 w 3624596"/>
              <a:gd name="connsiteY24" fmla="*/ 1664400 h 2057698"/>
              <a:gd name="connsiteX25" fmla="*/ 0 w 3624596"/>
              <a:gd name="connsiteY25" fmla="*/ 422297 h 2057698"/>
              <a:gd name="connsiteX26" fmla="*/ 0 w 3624596"/>
              <a:gd name="connsiteY26" fmla="*/ 418737 h 2057698"/>
              <a:gd name="connsiteX27" fmla="*/ 359 w 3624596"/>
              <a:gd name="connsiteY27" fmla="*/ 418737 h 2057698"/>
              <a:gd name="connsiteX28" fmla="*/ 8573 w 3624596"/>
              <a:gd name="connsiteY28" fmla="*/ 337259 h 2057698"/>
              <a:gd name="connsiteX29" fmla="*/ 421949 w 3624596"/>
              <a:gd name="connsiteY29" fmla="*/ 348 h 2057698"/>
              <a:gd name="connsiteX30" fmla="*/ 422198 w 3624596"/>
              <a:gd name="connsiteY30" fmla="*/ 370 h 2057698"/>
              <a:gd name="connsiteX31" fmla="*/ 422198 w 3624596"/>
              <a:gd name="connsiteY31" fmla="*/ 1 h 2057698"/>
              <a:gd name="connsiteX32" fmla="*/ 3200986 w 3624596"/>
              <a:gd name="connsiteY32" fmla="*/ 1 h 205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24596" h="2057698">
                <a:moveTo>
                  <a:pt x="3200997" y="0"/>
                </a:moveTo>
                <a:lnTo>
                  <a:pt x="3201007" y="1"/>
                </a:lnTo>
                <a:lnTo>
                  <a:pt x="3231478" y="1"/>
                </a:lnTo>
                <a:lnTo>
                  <a:pt x="3231478" y="3073"/>
                </a:lnTo>
                <a:lnTo>
                  <a:pt x="3286035" y="8572"/>
                </a:lnTo>
                <a:cubicBezTo>
                  <a:pt x="3478310" y="47918"/>
                  <a:pt x="3622946" y="218042"/>
                  <a:pt x="3622946" y="421949"/>
                </a:cubicBezTo>
                <a:lnTo>
                  <a:pt x="3622044" y="430897"/>
                </a:lnTo>
                <a:lnTo>
                  <a:pt x="3622044" y="1610086"/>
                </a:lnTo>
                <a:lnTo>
                  <a:pt x="3624596" y="1635401"/>
                </a:lnTo>
                <a:lnTo>
                  <a:pt x="3622044" y="1660716"/>
                </a:lnTo>
                <a:lnTo>
                  <a:pt x="3622044" y="1664400"/>
                </a:lnTo>
                <a:lnTo>
                  <a:pt x="3621673" y="1664400"/>
                </a:lnTo>
                <a:lnTo>
                  <a:pt x="3616024" y="1720439"/>
                </a:lnTo>
                <a:cubicBezTo>
                  <a:pt x="3581597" y="1888679"/>
                  <a:pt x="3447041" y="2020447"/>
                  <a:pt x="3277339" y="2050760"/>
                </a:cubicBezTo>
                <a:lnTo>
                  <a:pt x="3231478" y="2054806"/>
                </a:lnTo>
                <a:lnTo>
                  <a:pt x="3231478" y="2057697"/>
                </a:lnTo>
                <a:lnTo>
                  <a:pt x="423611" y="2057697"/>
                </a:lnTo>
                <a:lnTo>
                  <a:pt x="423599" y="2057698"/>
                </a:lnTo>
                <a:lnTo>
                  <a:pt x="423588" y="2057697"/>
                </a:lnTo>
                <a:lnTo>
                  <a:pt x="422198" y="2057697"/>
                </a:lnTo>
                <a:lnTo>
                  <a:pt x="422198" y="2057575"/>
                </a:lnTo>
                <a:lnTo>
                  <a:pt x="348907" y="2051108"/>
                </a:lnTo>
                <a:cubicBezTo>
                  <a:pt x="179205" y="2020795"/>
                  <a:pt x="44650" y="1889027"/>
                  <a:pt x="10223" y="1720787"/>
                </a:cubicBezTo>
                <a:lnTo>
                  <a:pt x="4538" y="1664400"/>
                </a:lnTo>
                <a:lnTo>
                  <a:pt x="0" y="1664400"/>
                </a:lnTo>
                <a:lnTo>
                  <a:pt x="0" y="422297"/>
                </a:lnTo>
                <a:lnTo>
                  <a:pt x="0" y="418737"/>
                </a:lnTo>
                <a:lnTo>
                  <a:pt x="359" y="418737"/>
                </a:lnTo>
                <a:lnTo>
                  <a:pt x="8573" y="337259"/>
                </a:lnTo>
                <a:cubicBezTo>
                  <a:pt x="47918" y="144984"/>
                  <a:pt x="218043" y="348"/>
                  <a:pt x="421949" y="348"/>
                </a:cubicBezTo>
                <a:lnTo>
                  <a:pt x="422198" y="370"/>
                </a:lnTo>
                <a:lnTo>
                  <a:pt x="422198" y="1"/>
                </a:lnTo>
                <a:lnTo>
                  <a:pt x="3200986" y="1"/>
                </a:lnTo>
                <a:close/>
              </a:path>
            </a:pathLst>
          </a:cu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8303075" y="4449521"/>
            <a:ext cx="3624596" cy="2057698"/>
          </a:xfrm>
          <a:custGeom>
            <a:avLst/>
            <a:gdLst>
              <a:gd name="connsiteX0" fmla="*/ 3200997 w 3624596"/>
              <a:gd name="connsiteY0" fmla="*/ 0 h 2057698"/>
              <a:gd name="connsiteX1" fmla="*/ 3201007 w 3624596"/>
              <a:gd name="connsiteY1" fmla="*/ 1 h 2057698"/>
              <a:gd name="connsiteX2" fmla="*/ 3231478 w 3624596"/>
              <a:gd name="connsiteY2" fmla="*/ 1 h 2057698"/>
              <a:gd name="connsiteX3" fmla="*/ 3231478 w 3624596"/>
              <a:gd name="connsiteY3" fmla="*/ 3073 h 2057698"/>
              <a:gd name="connsiteX4" fmla="*/ 3286035 w 3624596"/>
              <a:gd name="connsiteY4" fmla="*/ 8572 h 2057698"/>
              <a:gd name="connsiteX5" fmla="*/ 3622946 w 3624596"/>
              <a:gd name="connsiteY5" fmla="*/ 421949 h 2057698"/>
              <a:gd name="connsiteX6" fmla="*/ 3622044 w 3624596"/>
              <a:gd name="connsiteY6" fmla="*/ 430897 h 2057698"/>
              <a:gd name="connsiteX7" fmla="*/ 3622044 w 3624596"/>
              <a:gd name="connsiteY7" fmla="*/ 1610086 h 2057698"/>
              <a:gd name="connsiteX8" fmla="*/ 3624596 w 3624596"/>
              <a:gd name="connsiteY8" fmla="*/ 1635401 h 2057698"/>
              <a:gd name="connsiteX9" fmla="*/ 3622044 w 3624596"/>
              <a:gd name="connsiteY9" fmla="*/ 1660716 h 2057698"/>
              <a:gd name="connsiteX10" fmla="*/ 3622044 w 3624596"/>
              <a:gd name="connsiteY10" fmla="*/ 1664400 h 2057698"/>
              <a:gd name="connsiteX11" fmla="*/ 3621673 w 3624596"/>
              <a:gd name="connsiteY11" fmla="*/ 1664400 h 2057698"/>
              <a:gd name="connsiteX12" fmla="*/ 3616024 w 3624596"/>
              <a:gd name="connsiteY12" fmla="*/ 1720439 h 2057698"/>
              <a:gd name="connsiteX13" fmla="*/ 3277339 w 3624596"/>
              <a:gd name="connsiteY13" fmla="*/ 2050760 h 2057698"/>
              <a:gd name="connsiteX14" fmla="*/ 3231478 w 3624596"/>
              <a:gd name="connsiteY14" fmla="*/ 2054806 h 2057698"/>
              <a:gd name="connsiteX15" fmla="*/ 3231478 w 3624596"/>
              <a:gd name="connsiteY15" fmla="*/ 2057697 h 2057698"/>
              <a:gd name="connsiteX16" fmla="*/ 423611 w 3624596"/>
              <a:gd name="connsiteY16" fmla="*/ 2057697 h 2057698"/>
              <a:gd name="connsiteX17" fmla="*/ 423599 w 3624596"/>
              <a:gd name="connsiteY17" fmla="*/ 2057698 h 2057698"/>
              <a:gd name="connsiteX18" fmla="*/ 423588 w 3624596"/>
              <a:gd name="connsiteY18" fmla="*/ 2057697 h 2057698"/>
              <a:gd name="connsiteX19" fmla="*/ 422198 w 3624596"/>
              <a:gd name="connsiteY19" fmla="*/ 2057697 h 2057698"/>
              <a:gd name="connsiteX20" fmla="*/ 422198 w 3624596"/>
              <a:gd name="connsiteY20" fmla="*/ 2057575 h 2057698"/>
              <a:gd name="connsiteX21" fmla="*/ 348907 w 3624596"/>
              <a:gd name="connsiteY21" fmla="*/ 2051108 h 2057698"/>
              <a:gd name="connsiteX22" fmla="*/ 10223 w 3624596"/>
              <a:gd name="connsiteY22" fmla="*/ 1720787 h 2057698"/>
              <a:gd name="connsiteX23" fmla="*/ 4538 w 3624596"/>
              <a:gd name="connsiteY23" fmla="*/ 1664400 h 2057698"/>
              <a:gd name="connsiteX24" fmla="*/ 0 w 3624596"/>
              <a:gd name="connsiteY24" fmla="*/ 1664400 h 2057698"/>
              <a:gd name="connsiteX25" fmla="*/ 0 w 3624596"/>
              <a:gd name="connsiteY25" fmla="*/ 422297 h 2057698"/>
              <a:gd name="connsiteX26" fmla="*/ 0 w 3624596"/>
              <a:gd name="connsiteY26" fmla="*/ 418737 h 2057698"/>
              <a:gd name="connsiteX27" fmla="*/ 359 w 3624596"/>
              <a:gd name="connsiteY27" fmla="*/ 418737 h 2057698"/>
              <a:gd name="connsiteX28" fmla="*/ 8573 w 3624596"/>
              <a:gd name="connsiteY28" fmla="*/ 337259 h 2057698"/>
              <a:gd name="connsiteX29" fmla="*/ 421949 w 3624596"/>
              <a:gd name="connsiteY29" fmla="*/ 348 h 2057698"/>
              <a:gd name="connsiteX30" fmla="*/ 422198 w 3624596"/>
              <a:gd name="connsiteY30" fmla="*/ 370 h 2057698"/>
              <a:gd name="connsiteX31" fmla="*/ 422198 w 3624596"/>
              <a:gd name="connsiteY31" fmla="*/ 1 h 2057698"/>
              <a:gd name="connsiteX32" fmla="*/ 3200986 w 3624596"/>
              <a:gd name="connsiteY32" fmla="*/ 1 h 205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24596" h="2057698">
                <a:moveTo>
                  <a:pt x="3200997" y="0"/>
                </a:moveTo>
                <a:lnTo>
                  <a:pt x="3201007" y="1"/>
                </a:lnTo>
                <a:lnTo>
                  <a:pt x="3231478" y="1"/>
                </a:lnTo>
                <a:lnTo>
                  <a:pt x="3231478" y="3073"/>
                </a:lnTo>
                <a:lnTo>
                  <a:pt x="3286035" y="8572"/>
                </a:lnTo>
                <a:cubicBezTo>
                  <a:pt x="3478310" y="47918"/>
                  <a:pt x="3622946" y="218042"/>
                  <a:pt x="3622946" y="421949"/>
                </a:cubicBezTo>
                <a:lnTo>
                  <a:pt x="3622044" y="430897"/>
                </a:lnTo>
                <a:lnTo>
                  <a:pt x="3622044" y="1610086"/>
                </a:lnTo>
                <a:lnTo>
                  <a:pt x="3624596" y="1635401"/>
                </a:lnTo>
                <a:lnTo>
                  <a:pt x="3622044" y="1660716"/>
                </a:lnTo>
                <a:lnTo>
                  <a:pt x="3622044" y="1664400"/>
                </a:lnTo>
                <a:lnTo>
                  <a:pt x="3621673" y="1664400"/>
                </a:lnTo>
                <a:lnTo>
                  <a:pt x="3616024" y="1720439"/>
                </a:lnTo>
                <a:cubicBezTo>
                  <a:pt x="3581597" y="1888679"/>
                  <a:pt x="3447041" y="2020447"/>
                  <a:pt x="3277339" y="2050760"/>
                </a:cubicBezTo>
                <a:lnTo>
                  <a:pt x="3231478" y="2054806"/>
                </a:lnTo>
                <a:lnTo>
                  <a:pt x="3231478" y="2057697"/>
                </a:lnTo>
                <a:lnTo>
                  <a:pt x="423611" y="2057697"/>
                </a:lnTo>
                <a:lnTo>
                  <a:pt x="423599" y="2057698"/>
                </a:lnTo>
                <a:lnTo>
                  <a:pt x="423588" y="2057697"/>
                </a:lnTo>
                <a:lnTo>
                  <a:pt x="422198" y="2057697"/>
                </a:lnTo>
                <a:lnTo>
                  <a:pt x="422198" y="2057575"/>
                </a:lnTo>
                <a:lnTo>
                  <a:pt x="348907" y="2051108"/>
                </a:lnTo>
                <a:cubicBezTo>
                  <a:pt x="179205" y="2020795"/>
                  <a:pt x="44650" y="1889027"/>
                  <a:pt x="10223" y="1720787"/>
                </a:cubicBezTo>
                <a:lnTo>
                  <a:pt x="4538" y="1664400"/>
                </a:lnTo>
                <a:lnTo>
                  <a:pt x="0" y="1664400"/>
                </a:lnTo>
                <a:lnTo>
                  <a:pt x="0" y="422297"/>
                </a:lnTo>
                <a:lnTo>
                  <a:pt x="0" y="418737"/>
                </a:lnTo>
                <a:lnTo>
                  <a:pt x="359" y="418737"/>
                </a:lnTo>
                <a:lnTo>
                  <a:pt x="8573" y="337259"/>
                </a:lnTo>
                <a:cubicBezTo>
                  <a:pt x="47918" y="144984"/>
                  <a:pt x="218043" y="348"/>
                  <a:pt x="421949" y="348"/>
                </a:cubicBezTo>
                <a:lnTo>
                  <a:pt x="422198" y="370"/>
                </a:lnTo>
                <a:lnTo>
                  <a:pt x="422198" y="1"/>
                </a:lnTo>
                <a:lnTo>
                  <a:pt x="3200986" y="1"/>
                </a:lnTo>
                <a:close/>
              </a:path>
            </a:pathLst>
          </a:cu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286949" y="2137136"/>
            <a:ext cx="3616194" cy="205769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0586BC"/>
                </a:solidFill>
                <a:latin typeface="Myriad Pro" panose="020B0503030403020204" pitchFamily="34" charset="0"/>
              </a:rPr>
              <a:t>Отсрочка</a:t>
            </a:r>
            <a:r>
              <a:rPr lang="ru-RU" sz="1800" dirty="0">
                <a:solidFill>
                  <a:srgbClr val="1B0D42"/>
                </a:solidFill>
                <a:latin typeface="Myriad Pro" panose="020B0503030403020204" pitchFamily="34" charset="0"/>
              </a:rPr>
              <a:t> от призыва</a:t>
            </a:r>
            <a:br>
              <a:rPr lang="ru-RU" sz="1800" dirty="0">
                <a:solidFill>
                  <a:srgbClr val="1B0D42"/>
                </a:solidFill>
                <a:latin typeface="Myriad Pro" panose="020B0503030403020204" pitchFamily="34" charset="0"/>
              </a:rPr>
            </a:br>
            <a:r>
              <a:rPr lang="ru-RU" sz="1800" dirty="0">
                <a:solidFill>
                  <a:srgbClr val="1B0D42"/>
                </a:solidFill>
                <a:latin typeface="Myriad Pro" panose="020B0503030403020204" pitchFamily="34" charset="0"/>
              </a:rPr>
              <a:t>на срочную службу ВС РФ</a:t>
            </a: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4306910" y="2148186"/>
            <a:ext cx="3616194" cy="205769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1B0D42"/>
                </a:solidFill>
                <a:latin typeface="Myriad Pro" panose="020B0503030403020204" pitchFamily="34" charset="0"/>
              </a:rPr>
              <a:t>Участие</a:t>
            </a:r>
            <a:br>
              <a:rPr lang="ru-RU" sz="1800" dirty="0">
                <a:solidFill>
                  <a:srgbClr val="1B0D42"/>
                </a:solidFill>
                <a:latin typeface="Myriad Pro" panose="020B0503030403020204" pitchFamily="34" charset="0"/>
              </a:rPr>
            </a:br>
            <a:r>
              <a:rPr lang="ru-RU" sz="1800" dirty="0">
                <a:solidFill>
                  <a:srgbClr val="1B0D42"/>
                </a:solidFill>
                <a:latin typeface="Myriad Pro" panose="020B0503030403020204" pitchFamily="34" charset="0"/>
              </a:rPr>
              <a:t>в </a:t>
            </a:r>
            <a:r>
              <a:rPr lang="ru-RU" sz="1800" dirty="0">
                <a:solidFill>
                  <a:srgbClr val="0586BC"/>
                </a:solidFill>
                <a:latin typeface="Myriad Pro" panose="020B0503030403020204" pitchFamily="34" charset="0"/>
              </a:rPr>
              <a:t>профессиональных конкурсах, семинарах и конференциях</a:t>
            </a: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8319134" y="2154015"/>
            <a:ext cx="3616194" cy="205769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1B0D42"/>
                </a:solidFill>
                <a:latin typeface="Myriad Pro" panose="020B0503030403020204" pitchFamily="34" charset="0"/>
              </a:rPr>
              <a:t>Включение в </a:t>
            </a:r>
            <a:r>
              <a:rPr lang="ru-RU" sz="1800" dirty="0">
                <a:solidFill>
                  <a:srgbClr val="0586BC"/>
                </a:solidFill>
                <a:latin typeface="Myriad Pro" panose="020B0503030403020204" pitchFamily="34" charset="0"/>
              </a:rPr>
              <a:t>кадровый резерв предприятия</a:t>
            </a:r>
            <a:r>
              <a:rPr lang="ru-RU" sz="1800" dirty="0">
                <a:solidFill>
                  <a:srgbClr val="1B0D42"/>
                </a:solidFill>
                <a:latin typeface="Myriad Pro" panose="020B0503030403020204" pitchFamily="34" charset="0"/>
              </a:rPr>
              <a:t> для замещения вышестоящих должностей</a:t>
            </a: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83918" y="4456206"/>
            <a:ext cx="3616194" cy="205769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1B0D42"/>
                </a:solidFill>
                <a:latin typeface="Myriad Pro" panose="020B0503030403020204" pitchFamily="34" charset="0"/>
              </a:rPr>
              <a:t>Самостоятельное</a:t>
            </a:r>
            <a:br>
              <a:rPr lang="ru-RU" sz="1800" dirty="0">
                <a:solidFill>
                  <a:srgbClr val="1B0D42"/>
                </a:solidFill>
                <a:latin typeface="Myriad Pro" panose="020B0503030403020204" pitchFamily="34" charset="0"/>
              </a:rPr>
            </a:br>
            <a:r>
              <a:rPr lang="ru-RU" sz="1800" dirty="0">
                <a:solidFill>
                  <a:srgbClr val="0586BC"/>
                </a:solidFill>
                <a:latin typeface="Myriad Pro" panose="020B0503030403020204" pitchFamily="34" charset="0"/>
              </a:rPr>
              <a:t>продолжение обучения</a:t>
            </a:r>
            <a:r>
              <a:rPr lang="ru-RU" sz="1800" dirty="0">
                <a:solidFill>
                  <a:srgbClr val="1B0D42"/>
                </a:solidFill>
                <a:latin typeface="Myriad Pro" panose="020B0503030403020204" pitchFamily="34" charset="0"/>
              </a:rPr>
              <a:t> в вузе</a:t>
            </a: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4287837" y="4467256"/>
            <a:ext cx="3616194" cy="205769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sz="1800" dirty="0">
                <a:solidFill>
                  <a:srgbClr val="1B0D42"/>
                </a:solidFill>
                <a:latin typeface="Myriad Pro" panose="020B0503030403020204" pitchFamily="34" charset="0"/>
              </a:rPr>
              <a:t>Возможность </a:t>
            </a:r>
            <a:r>
              <a:rPr lang="ru-RU" sz="1800" dirty="0">
                <a:solidFill>
                  <a:srgbClr val="0586BC"/>
                </a:solidFill>
                <a:latin typeface="Myriad Pro" panose="020B0503030403020204" pitchFamily="34" charset="0"/>
              </a:rPr>
              <a:t>поступления</a:t>
            </a:r>
            <a:br>
              <a:rPr lang="ru-RU" sz="1800" dirty="0">
                <a:solidFill>
                  <a:srgbClr val="0586BC"/>
                </a:solidFill>
                <a:latin typeface="Myriad Pro" panose="020B0503030403020204" pitchFamily="34" charset="0"/>
              </a:rPr>
            </a:br>
            <a:r>
              <a:rPr lang="ru-RU" sz="1800" dirty="0">
                <a:solidFill>
                  <a:srgbClr val="0586BC"/>
                </a:solidFill>
                <a:latin typeface="Myriad Pro" panose="020B0503030403020204" pitchFamily="34" charset="0"/>
              </a:rPr>
              <a:t>в порядке целевого набора</a:t>
            </a:r>
            <a:r>
              <a:rPr lang="ru-RU" sz="1800" dirty="0">
                <a:solidFill>
                  <a:srgbClr val="1B0D42"/>
                </a:solidFill>
                <a:latin typeface="Myriad Pro" panose="020B0503030403020204" pitchFamily="34" charset="0"/>
              </a:rPr>
              <a:t/>
            </a:r>
            <a:br>
              <a:rPr lang="ru-RU" sz="1800" dirty="0">
                <a:solidFill>
                  <a:srgbClr val="1B0D42"/>
                </a:solidFill>
                <a:latin typeface="Myriad Pro" panose="020B0503030403020204" pitchFamily="34" charset="0"/>
              </a:rPr>
            </a:br>
            <a:r>
              <a:rPr lang="ru-RU" sz="1800" dirty="0">
                <a:solidFill>
                  <a:srgbClr val="1B0D42"/>
                </a:solidFill>
                <a:latin typeface="Myriad Pro" panose="020B0503030403020204" pitchFamily="34" charset="0"/>
              </a:rPr>
              <a:t>в вузы по программам магистратуры и аспирантуры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8332145" y="4457043"/>
            <a:ext cx="3616194" cy="205769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sz="1800" dirty="0">
                <a:solidFill>
                  <a:srgbClr val="1B0D42"/>
                </a:solidFill>
                <a:latin typeface="Myriad Pro" panose="020B0503030403020204" pitchFamily="34" charset="0"/>
              </a:rPr>
              <a:t>Возможность </a:t>
            </a:r>
            <a:r>
              <a:rPr lang="ru-RU" sz="1800" dirty="0">
                <a:solidFill>
                  <a:srgbClr val="0586BC"/>
                </a:solidFill>
                <a:latin typeface="Myriad Pro" panose="020B0503030403020204" pitchFamily="34" charset="0"/>
              </a:rPr>
              <a:t>повышения</a:t>
            </a:r>
            <a:br>
              <a:rPr lang="ru-RU" sz="1800" dirty="0">
                <a:solidFill>
                  <a:srgbClr val="0586BC"/>
                </a:solidFill>
                <a:latin typeface="Myriad Pro" panose="020B0503030403020204" pitchFamily="34" charset="0"/>
              </a:rPr>
            </a:br>
            <a:r>
              <a:rPr lang="ru-RU" sz="1800" dirty="0">
                <a:solidFill>
                  <a:srgbClr val="0586BC"/>
                </a:solidFill>
                <a:latin typeface="Myriad Pro" panose="020B0503030403020204" pitchFamily="34" charset="0"/>
              </a:rPr>
              <a:t>уровня квалификации </a:t>
            </a:r>
            <a:r>
              <a:rPr lang="ru-RU" sz="1800" dirty="0">
                <a:solidFill>
                  <a:srgbClr val="1B0D42"/>
                </a:solidFill>
                <a:latin typeface="Myriad Pro" panose="020B0503030403020204" pitchFamily="34" charset="0"/>
              </a:rPr>
              <a:t>(обучение на курсах) за счёт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1493921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81" b="22222"/>
          <a:stretch/>
        </p:blipFill>
        <p:spPr>
          <a:xfrm>
            <a:off x="-173346" y="-171220"/>
            <a:ext cx="5715896" cy="3060000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5513975" y="1026105"/>
            <a:ext cx="6498532" cy="878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Социальное партнёрство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6204566" y="2448948"/>
            <a:ext cx="5357999" cy="20382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Традиции трудового коллектива НИИ ТП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поддерживает 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профсоюзный комитет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/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«Общероссийского профессионального союза работников общего машиностроения» 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6212246" y="4506258"/>
            <a:ext cx="5357999" cy="201915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Каждые три года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 администрация и профсоюз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от лица трудового коллектива заключают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коллективный договор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, который служит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дополнительной гарантией соблюдения прав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работников предприятия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7924"/>
            <a:ext cx="5996991" cy="409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63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0" y="-1"/>
            <a:ext cx="6213160" cy="6858001"/>
          </a:xfrm>
          <a:prstGeom prst="rect">
            <a:avLst/>
          </a:prstGeom>
          <a:solidFill>
            <a:srgbClr val="1B0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5513975" y="1026105"/>
            <a:ext cx="6498532" cy="878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800" b="1" dirty="0" err="1">
                <a:solidFill>
                  <a:srgbClr val="1B0D42"/>
                </a:solidFill>
                <a:latin typeface="Myriad Pro" panose="020B0503030403020204" pitchFamily="34" charset="0"/>
              </a:rPr>
              <a:t>Турклуб</a:t>
            </a: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 НИИ ТП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r="10580"/>
          <a:stretch/>
        </p:blipFill>
        <p:spPr>
          <a:xfrm>
            <a:off x="441882" y="629969"/>
            <a:ext cx="3191774" cy="2588475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218260" y="1653566"/>
            <a:ext cx="5400000" cy="90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Более ста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 сотрудников разного возраста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и опыта туристской деятельности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" t="-357" r="5830" b="11909"/>
          <a:stretch/>
        </p:blipFill>
        <p:spPr>
          <a:xfrm>
            <a:off x="443247" y="3814301"/>
            <a:ext cx="3191774" cy="2405280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6217554" y="2557118"/>
            <a:ext cx="5400000" cy="90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Регулярные </a:t>
            </a:r>
            <a:r>
              <a:rPr lang="ru-RU" sz="1600" dirty="0" err="1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категорийные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 походы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: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горные, пешие и водные маршруты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217242" y="3451996"/>
            <a:ext cx="5400000" cy="90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Получение участниками 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спортивных разрядов и званий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217554" y="4359363"/>
            <a:ext cx="5400000" cy="90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Секция «</a:t>
            </a:r>
            <a:r>
              <a:rPr lang="ru-RU" sz="1600" dirty="0" err="1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Велопутешественник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» 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—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походы выходного дня по Подмосковью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21636" y="5259575"/>
            <a:ext cx="5400000" cy="90000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Отмеченные точки на карте: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Урал, Карелия, Архангельская область, Алтай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 r="17091" b="15429"/>
          <a:stretch/>
        </p:blipFill>
        <p:spPr>
          <a:xfrm>
            <a:off x="3884306" y="633965"/>
            <a:ext cx="2079310" cy="16881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1" t="277" r="7985" b="748"/>
          <a:stretch/>
        </p:blipFill>
        <p:spPr>
          <a:xfrm>
            <a:off x="3918416" y="2587673"/>
            <a:ext cx="2054866" cy="16881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1" r="7131"/>
          <a:stretch/>
        </p:blipFill>
        <p:spPr>
          <a:xfrm>
            <a:off x="3897207" y="4536280"/>
            <a:ext cx="2076919" cy="1692854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3610119" y="0"/>
            <a:ext cx="283533" cy="6834775"/>
          </a:xfrm>
          <a:prstGeom prst="rect">
            <a:avLst/>
          </a:prstGeom>
          <a:solidFill>
            <a:srgbClr val="1B0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236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5513975" y="1026105"/>
            <a:ext cx="6498532" cy="878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Спорт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-1"/>
            <a:ext cx="6213160" cy="6858001"/>
          </a:xfrm>
          <a:prstGeom prst="rect">
            <a:avLst/>
          </a:prstGeom>
          <a:solidFill>
            <a:srgbClr val="1B0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00"/>
          <a:stretch/>
        </p:blipFill>
        <p:spPr>
          <a:xfrm>
            <a:off x="3916730" y="4090687"/>
            <a:ext cx="2055640" cy="21419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 r="18835"/>
          <a:stretch/>
        </p:blipFill>
        <p:spPr>
          <a:xfrm>
            <a:off x="3902215" y="2400941"/>
            <a:ext cx="2057781" cy="1964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5" r="28582" b="13842"/>
          <a:stretch/>
        </p:blipFill>
        <p:spPr>
          <a:xfrm>
            <a:off x="3887701" y="512143"/>
            <a:ext cx="2073311" cy="1804965"/>
          </a:xfrm>
          <a:prstGeom prst="rect">
            <a:avLst/>
          </a:prstGeom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6218260" y="1377799"/>
            <a:ext cx="5400000" cy="144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Баскетболисты НИИ ТП 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—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победители спартакиады Роскосмоса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6217554" y="2208778"/>
            <a:ext cx="5400000" cy="144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Клуб любителей бега «Летучая мышь»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/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состоит из марафонцев и </a:t>
            </a:r>
            <a:r>
              <a:rPr lang="ru-RU" sz="1600" dirty="0" err="1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супермарафонцев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.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Они — участники всероссийских соревнований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6217554" y="3433795"/>
            <a:ext cx="5400000" cy="144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Футбольный клуб «АФЕК»</a:t>
            </a:r>
            <a:b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назван в честь основоположника научно-технической школы НИИ ТП Алексея Фёдоровича Калинина.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Члены клуба — авторы лучших голов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сезонов Корпоративной Лиги</a:t>
            </a:r>
            <a:endParaRPr lang="ru-RU" sz="1600" dirty="0">
              <a:solidFill>
                <a:srgbClr val="0586BC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221636" y="4975508"/>
            <a:ext cx="3802644" cy="132343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Другие спортивные клубы предприятия: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«Точное попадание» 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(</a:t>
            </a:r>
            <a:r>
              <a:rPr lang="ru-RU" sz="1600" dirty="0" err="1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дартс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«Траектория» 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(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бадминтон)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«Импульс» 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(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настольный теннис)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«Орбита» 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(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большой теннис)</a:t>
            </a:r>
            <a:endParaRPr lang="ru-RU" sz="1600" dirty="0">
              <a:solidFill>
                <a:srgbClr val="1B0D42"/>
              </a:solidFill>
              <a:latin typeface="Myriad Pro" panose="020B0503030403020204" pitchFamily="34" charset="0"/>
              <a:ea typeface="+mj-ea"/>
              <a:cs typeface="Myriad Hebrew" panose="01010101010101010101" pitchFamily="50" charset="-79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430454" y="1"/>
            <a:ext cx="479486" cy="6857999"/>
          </a:xfrm>
          <a:prstGeom prst="rect">
            <a:avLst/>
          </a:prstGeom>
          <a:solidFill>
            <a:srgbClr val="1B0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4" r="23195"/>
          <a:stretch/>
        </p:blipFill>
        <p:spPr>
          <a:xfrm>
            <a:off x="1554566" y="2182523"/>
            <a:ext cx="2087232" cy="22161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2" t="1076" r="30457" b="-1076"/>
          <a:stretch/>
        </p:blipFill>
        <p:spPr>
          <a:xfrm>
            <a:off x="1516043" y="91230"/>
            <a:ext cx="2094615" cy="23605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7" r="15729"/>
          <a:stretch/>
        </p:blipFill>
        <p:spPr>
          <a:xfrm>
            <a:off x="1542192" y="4038537"/>
            <a:ext cx="2082181" cy="2249370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3610119" y="0"/>
            <a:ext cx="283533" cy="6834775"/>
          </a:xfrm>
          <a:prstGeom prst="rect">
            <a:avLst/>
          </a:prstGeom>
          <a:solidFill>
            <a:srgbClr val="1B0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0" y="2309818"/>
            <a:ext cx="5956808" cy="272754"/>
          </a:xfrm>
          <a:prstGeom prst="rect">
            <a:avLst/>
          </a:prstGeom>
          <a:solidFill>
            <a:srgbClr val="1B0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0" y="0"/>
            <a:ext cx="6205899" cy="645669"/>
          </a:xfrm>
          <a:prstGeom prst="rect">
            <a:avLst/>
          </a:prstGeom>
          <a:solidFill>
            <a:srgbClr val="1B0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1248800" y="-4540"/>
            <a:ext cx="305766" cy="6858001"/>
          </a:xfrm>
          <a:prstGeom prst="rect">
            <a:avLst/>
          </a:prstGeom>
          <a:solidFill>
            <a:srgbClr val="1B0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15562" y="4286634"/>
            <a:ext cx="5956808" cy="272754"/>
          </a:xfrm>
          <a:prstGeom prst="rect">
            <a:avLst/>
          </a:prstGeom>
          <a:solidFill>
            <a:srgbClr val="1B0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1048" y="6237137"/>
            <a:ext cx="5956808" cy="272754"/>
          </a:xfrm>
          <a:prstGeom prst="rect">
            <a:avLst/>
          </a:prstGeom>
          <a:solidFill>
            <a:srgbClr val="1B0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Заголовок 1"/>
          <p:cNvSpPr txBox="1">
            <a:spLocks/>
          </p:cNvSpPr>
          <p:nvPr/>
        </p:nvSpPr>
        <p:spPr>
          <a:xfrm>
            <a:off x="-2140" y="15150"/>
            <a:ext cx="1568374" cy="6819625"/>
          </a:xfrm>
          <a:prstGeom prst="rect">
            <a:avLst/>
          </a:prstGeom>
        </p:spPr>
        <p:txBody>
          <a:bodyPr vert="vert270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latin typeface="Myriad Pro" panose="020B0503030403020204" pitchFamily="34" charset="0"/>
              </a:rPr>
              <a:t>ЗНАЕМ. УМЕЕМ. ТВОРИМ</a:t>
            </a:r>
          </a:p>
        </p:txBody>
      </p:sp>
    </p:spTree>
    <p:extLst>
      <p:ext uri="{BB962C8B-B14F-4D97-AF65-F5344CB8AC3E}">
        <p14:creationId xmlns:p14="http://schemas.microsoft.com/office/powerpoint/2010/main" val="2223141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Прямая соединительная линия 30"/>
          <p:cNvCxnSpPr/>
          <p:nvPr/>
        </p:nvCxnSpPr>
        <p:spPr>
          <a:xfrm flipH="1">
            <a:off x="6054803" y="4394195"/>
            <a:ext cx="4" cy="13780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4892345" y="5760071"/>
            <a:ext cx="2324917" cy="1214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4650052" y="5752499"/>
            <a:ext cx="2804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+mj-cs"/>
              </a:rPr>
              <a:t>Система кураторства (наставничества)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4936413" y="2700413"/>
            <a:ext cx="2254362" cy="2250932"/>
            <a:chOff x="4127324" y="3249968"/>
            <a:chExt cx="1552306" cy="1549944"/>
          </a:xfrm>
        </p:grpSpPr>
        <p:sp>
          <p:nvSpPr>
            <p:cNvPr id="52" name="Овал 51"/>
            <p:cNvSpPr/>
            <p:nvPr/>
          </p:nvSpPr>
          <p:spPr>
            <a:xfrm rot="16200000">
              <a:off x="4129686" y="3249968"/>
              <a:ext cx="1549944" cy="1549944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102"/>
            <p:cNvSpPr/>
            <p:nvPr/>
          </p:nvSpPr>
          <p:spPr>
            <a:xfrm rot="8109400">
              <a:off x="4127324" y="3249968"/>
              <a:ext cx="1549944" cy="1549944"/>
            </a:xfrm>
            <a:custGeom>
              <a:avLst/>
              <a:gdLst>
                <a:gd name="connsiteX0" fmla="*/ 0 w 1080000"/>
                <a:gd name="connsiteY0" fmla="*/ 540000 h 1080000"/>
                <a:gd name="connsiteX1" fmla="*/ 540000 w 1080000"/>
                <a:gd name="connsiteY1" fmla="*/ 0 h 1080000"/>
                <a:gd name="connsiteX2" fmla="*/ 1080000 w 1080000"/>
                <a:gd name="connsiteY2" fmla="*/ 540000 h 1080000"/>
                <a:gd name="connsiteX3" fmla="*/ 540000 w 1080000"/>
                <a:gd name="connsiteY3" fmla="*/ 1080000 h 1080000"/>
                <a:gd name="connsiteX4" fmla="*/ 0 w 1080000"/>
                <a:gd name="connsiteY4" fmla="*/ 540000 h 1080000"/>
                <a:gd name="connsiteX0" fmla="*/ 0 w 1080000"/>
                <a:gd name="connsiteY0" fmla="*/ 540000 h 1080000"/>
                <a:gd name="connsiteX1" fmla="*/ 540000 w 1080000"/>
                <a:gd name="connsiteY1" fmla="*/ 0 h 1080000"/>
                <a:gd name="connsiteX2" fmla="*/ 1080000 w 1080000"/>
                <a:gd name="connsiteY2" fmla="*/ 540000 h 1080000"/>
                <a:gd name="connsiteX3" fmla="*/ 540000 w 1080000"/>
                <a:gd name="connsiteY3" fmla="*/ 1080000 h 1080000"/>
                <a:gd name="connsiteX4" fmla="*/ 91440 w 1080000"/>
                <a:gd name="connsiteY4" fmla="*/ 631440 h 1080000"/>
                <a:gd name="connsiteX0" fmla="*/ 0 w 1080000"/>
                <a:gd name="connsiteY0" fmla="*/ 540000 h 1080000"/>
                <a:gd name="connsiteX1" fmla="*/ 540000 w 1080000"/>
                <a:gd name="connsiteY1" fmla="*/ 0 h 1080000"/>
                <a:gd name="connsiteX2" fmla="*/ 1080000 w 1080000"/>
                <a:gd name="connsiteY2" fmla="*/ 540000 h 1080000"/>
                <a:gd name="connsiteX3" fmla="*/ 540000 w 1080000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000" h="1080000">
                  <a:moveTo>
                    <a:pt x="0" y="540000"/>
                  </a:moveTo>
                  <a:cubicBezTo>
                    <a:pt x="0" y="241766"/>
                    <a:pt x="241766" y="0"/>
                    <a:pt x="540000" y="0"/>
                  </a:cubicBezTo>
                  <a:cubicBezTo>
                    <a:pt x="838234" y="0"/>
                    <a:pt x="1080000" y="241766"/>
                    <a:pt x="1080000" y="540000"/>
                  </a:cubicBezTo>
                  <a:cubicBezTo>
                    <a:pt x="1080000" y="838234"/>
                    <a:pt x="838234" y="1080000"/>
                    <a:pt x="540000" y="1080000"/>
                  </a:cubicBezTo>
                </a:path>
              </a:pathLst>
            </a:custGeom>
            <a:noFill/>
            <a:ln w="889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 rot="16200000">
              <a:off x="4385648" y="3508292"/>
              <a:ext cx="1033296" cy="1033296"/>
            </a:xfrm>
            <a:prstGeom prst="ellipse">
              <a:avLst/>
            </a:prstGeom>
            <a:solidFill>
              <a:srgbClr val="FF0000"/>
            </a:solidFill>
            <a:ln w="889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2" t="21253" r="15173" b="35388"/>
            <a:stretch/>
          </p:blipFill>
          <p:spPr>
            <a:xfrm>
              <a:off x="4317023" y="3563972"/>
              <a:ext cx="1099039" cy="888023"/>
            </a:xfrm>
            <a:prstGeom prst="rect">
              <a:avLst/>
            </a:prstGeom>
          </p:spPr>
        </p:pic>
      </p:grpSp>
      <p:cxnSp>
        <p:nvCxnSpPr>
          <p:cNvPr id="44" name="Прямая соединительная линия 43"/>
          <p:cNvCxnSpPr/>
          <p:nvPr/>
        </p:nvCxnSpPr>
        <p:spPr>
          <a:xfrm flipH="1">
            <a:off x="9249401" y="4394195"/>
            <a:ext cx="4" cy="13780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8086943" y="5760071"/>
            <a:ext cx="2324917" cy="1214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7593484" y="5752499"/>
            <a:ext cx="3314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+mj-cs"/>
              </a:rPr>
              <a:t>Социальный пакет</a:t>
            </a:r>
          </a:p>
          <a:p>
            <a:pPr lvl="0" algn="ctr"/>
            <a:r>
              <a:rPr lang="ru-RU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+mj-cs"/>
              </a:rPr>
              <a:t>(ДМС)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8129724" y="2700413"/>
            <a:ext cx="2250932" cy="2250932"/>
            <a:chOff x="7329427" y="3249968"/>
            <a:chExt cx="1549944" cy="1549944"/>
          </a:xfrm>
        </p:grpSpPr>
        <p:sp>
          <p:nvSpPr>
            <p:cNvPr id="54" name="Овал 53"/>
            <p:cNvSpPr/>
            <p:nvPr/>
          </p:nvSpPr>
          <p:spPr>
            <a:xfrm rot="16200000">
              <a:off x="7329427" y="3249968"/>
              <a:ext cx="1549944" cy="1549944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104"/>
            <p:cNvSpPr/>
            <p:nvPr/>
          </p:nvSpPr>
          <p:spPr>
            <a:xfrm rot="10800000">
              <a:off x="7329427" y="3249968"/>
              <a:ext cx="1549944" cy="1549944"/>
            </a:xfrm>
            <a:custGeom>
              <a:avLst/>
              <a:gdLst>
                <a:gd name="connsiteX0" fmla="*/ 0 w 1080000"/>
                <a:gd name="connsiteY0" fmla="*/ 540000 h 1080000"/>
                <a:gd name="connsiteX1" fmla="*/ 540000 w 1080000"/>
                <a:gd name="connsiteY1" fmla="*/ 0 h 1080000"/>
                <a:gd name="connsiteX2" fmla="*/ 1080000 w 1080000"/>
                <a:gd name="connsiteY2" fmla="*/ 540000 h 1080000"/>
                <a:gd name="connsiteX3" fmla="*/ 540000 w 1080000"/>
                <a:gd name="connsiteY3" fmla="*/ 1080000 h 1080000"/>
                <a:gd name="connsiteX4" fmla="*/ 0 w 1080000"/>
                <a:gd name="connsiteY4" fmla="*/ 540000 h 1080000"/>
                <a:gd name="connsiteX0" fmla="*/ 0 w 1080000"/>
                <a:gd name="connsiteY0" fmla="*/ 540000 h 1080000"/>
                <a:gd name="connsiteX1" fmla="*/ 540000 w 1080000"/>
                <a:gd name="connsiteY1" fmla="*/ 0 h 1080000"/>
                <a:gd name="connsiteX2" fmla="*/ 1080000 w 1080000"/>
                <a:gd name="connsiteY2" fmla="*/ 540000 h 1080000"/>
                <a:gd name="connsiteX3" fmla="*/ 540000 w 1080000"/>
                <a:gd name="connsiteY3" fmla="*/ 1080000 h 1080000"/>
                <a:gd name="connsiteX4" fmla="*/ 91440 w 1080000"/>
                <a:gd name="connsiteY4" fmla="*/ 631440 h 1080000"/>
                <a:gd name="connsiteX0" fmla="*/ 0 w 1080000"/>
                <a:gd name="connsiteY0" fmla="*/ 540000 h 1080000"/>
                <a:gd name="connsiteX1" fmla="*/ 540000 w 1080000"/>
                <a:gd name="connsiteY1" fmla="*/ 0 h 1080000"/>
                <a:gd name="connsiteX2" fmla="*/ 1080000 w 1080000"/>
                <a:gd name="connsiteY2" fmla="*/ 540000 h 1080000"/>
                <a:gd name="connsiteX3" fmla="*/ 540000 w 1080000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000" h="1080000">
                  <a:moveTo>
                    <a:pt x="0" y="540000"/>
                  </a:moveTo>
                  <a:cubicBezTo>
                    <a:pt x="0" y="241766"/>
                    <a:pt x="241766" y="0"/>
                    <a:pt x="540000" y="0"/>
                  </a:cubicBezTo>
                  <a:cubicBezTo>
                    <a:pt x="838234" y="0"/>
                    <a:pt x="1080000" y="241766"/>
                    <a:pt x="1080000" y="540000"/>
                  </a:cubicBezTo>
                  <a:cubicBezTo>
                    <a:pt x="1080000" y="838234"/>
                    <a:pt x="838234" y="1080000"/>
                    <a:pt x="540000" y="1080000"/>
                  </a:cubicBezTo>
                </a:path>
              </a:pathLst>
            </a:custGeom>
            <a:noFill/>
            <a:ln w="889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 rot="16200000">
              <a:off x="7587751" y="3508292"/>
              <a:ext cx="1033296" cy="1033296"/>
            </a:xfrm>
            <a:prstGeom prst="ellipse">
              <a:avLst/>
            </a:prstGeom>
            <a:solidFill>
              <a:srgbClr val="00B050"/>
            </a:solidFill>
            <a:ln w="889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539" y="3366034"/>
              <a:ext cx="866666" cy="1225913"/>
            </a:xfrm>
            <a:prstGeom prst="rect">
              <a:avLst/>
            </a:prstGeom>
          </p:spPr>
        </p:pic>
      </p:grpSp>
      <p:cxnSp>
        <p:nvCxnSpPr>
          <p:cNvPr id="46" name="Прямая соединительная линия 45"/>
          <p:cNvCxnSpPr/>
          <p:nvPr/>
        </p:nvCxnSpPr>
        <p:spPr>
          <a:xfrm flipH="1">
            <a:off x="2918297" y="4394195"/>
            <a:ext cx="4" cy="13780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1501382" y="5752500"/>
            <a:ext cx="2804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+mj-cs"/>
              </a:rPr>
              <a:t>Поддержка профсоюза </a:t>
            </a: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flipV="1">
            <a:off x="1755837" y="5760071"/>
            <a:ext cx="2324916" cy="1214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/>
          <p:cNvGrpSpPr/>
          <p:nvPr/>
        </p:nvGrpSpPr>
        <p:grpSpPr>
          <a:xfrm>
            <a:off x="1799314" y="2700413"/>
            <a:ext cx="2250936" cy="2250932"/>
            <a:chOff x="1016601" y="3249968"/>
            <a:chExt cx="1549947" cy="1549944"/>
          </a:xfrm>
        </p:grpSpPr>
        <p:sp>
          <p:nvSpPr>
            <p:cNvPr id="56" name="Овал 55"/>
            <p:cNvSpPr/>
            <p:nvPr/>
          </p:nvSpPr>
          <p:spPr>
            <a:xfrm rot="16200000">
              <a:off x="1016601" y="3249968"/>
              <a:ext cx="1549944" cy="1549944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84"/>
            <p:cNvSpPr/>
            <p:nvPr/>
          </p:nvSpPr>
          <p:spPr>
            <a:xfrm rot="16019580">
              <a:off x="1016604" y="3249968"/>
              <a:ext cx="1549944" cy="1549944"/>
            </a:xfrm>
            <a:custGeom>
              <a:avLst/>
              <a:gdLst>
                <a:gd name="connsiteX0" fmla="*/ 0 w 1080000"/>
                <a:gd name="connsiteY0" fmla="*/ 540000 h 1080000"/>
                <a:gd name="connsiteX1" fmla="*/ 540000 w 1080000"/>
                <a:gd name="connsiteY1" fmla="*/ 0 h 1080000"/>
                <a:gd name="connsiteX2" fmla="*/ 1080000 w 1080000"/>
                <a:gd name="connsiteY2" fmla="*/ 540000 h 1080000"/>
                <a:gd name="connsiteX3" fmla="*/ 540000 w 1080000"/>
                <a:gd name="connsiteY3" fmla="*/ 1080000 h 1080000"/>
                <a:gd name="connsiteX4" fmla="*/ 0 w 1080000"/>
                <a:gd name="connsiteY4" fmla="*/ 540000 h 1080000"/>
                <a:gd name="connsiteX0" fmla="*/ 1080000 w 1171440"/>
                <a:gd name="connsiteY0" fmla="*/ 540000 h 1080000"/>
                <a:gd name="connsiteX1" fmla="*/ 540000 w 1171440"/>
                <a:gd name="connsiteY1" fmla="*/ 1080000 h 1080000"/>
                <a:gd name="connsiteX2" fmla="*/ 0 w 1171440"/>
                <a:gd name="connsiteY2" fmla="*/ 540000 h 1080000"/>
                <a:gd name="connsiteX3" fmla="*/ 540000 w 1171440"/>
                <a:gd name="connsiteY3" fmla="*/ 0 h 1080000"/>
                <a:gd name="connsiteX4" fmla="*/ 1171440 w 1171440"/>
                <a:gd name="connsiteY4" fmla="*/ 631440 h 1080000"/>
                <a:gd name="connsiteX0" fmla="*/ 1080000 w 1080000"/>
                <a:gd name="connsiteY0" fmla="*/ 540000 h 1080000"/>
                <a:gd name="connsiteX1" fmla="*/ 540000 w 1080000"/>
                <a:gd name="connsiteY1" fmla="*/ 1080000 h 1080000"/>
                <a:gd name="connsiteX2" fmla="*/ 0 w 1080000"/>
                <a:gd name="connsiteY2" fmla="*/ 540000 h 1080000"/>
                <a:gd name="connsiteX3" fmla="*/ 540000 w 1080000"/>
                <a:gd name="connsiteY3" fmla="*/ 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000" h="1080000">
                  <a:moveTo>
                    <a:pt x="1080000" y="540000"/>
                  </a:moveTo>
                  <a:cubicBezTo>
                    <a:pt x="1080000" y="838234"/>
                    <a:pt x="838234" y="1080000"/>
                    <a:pt x="540000" y="1080000"/>
                  </a:cubicBezTo>
                  <a:cubicBezTo>
                    <a:pt x="241766" y="1080000"/>
                    <a:pt x="0" y="838234"/>
                    <a:pt x="0" y="540000"/>
                  </a:cubicBezTo>
                  <a:cubicBezTo>
                    <a:pt x="0" y="241766"/>
                    <a:pt x="241766" y="0"/>
                    <a:pt x="540000" y="0"/>
                  </a:cubicBezTo>
                </a:path>
              </a:pathLst>
            </a:custGeom>
            <a:noFill/>
            <a:ln w="88900">
              <a:solidFill>
                <a:srgbClr val="00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 rot="16200000">
              <a:off x="1274926" y="3508292"/>
              <a:ext cx="1033296" cy="1033296"/>
            </a:xfrm>
            <a:prstGeom prst="ellipse">
              <a:avLst/>
            </a:prstGeom>
            <a:solidFill>
              <a:srgbClr val="0099CC"/>
            </a:solidFill>
            <a:ln w="88900">
              <a:solidFill>
                <a:srgbClr val="00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81" y="3526644"/>
              <a:ext cx="730081" cy="989109"/>
            </a:xfrm>
            <a:prstGeom prst="rect">
              <a:avLst/>
            </a:prstGeom>
          </p:spPr>
        </p:pic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81" b="22222"/>
          <a:stretch/>
        </p:blipFill>
        <p:spPr>
          <a:xfrm>
            <a:off x="-173346" y="-171220"/>
            <a:ext cx="5715896" cy="3060000"/>
          </a:xfrm>
          <a:prstGeom prst="rect">
            <a:avLst/>
          </a:prstGeom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5513975" y="1026105"/>
            <a:ext cx="6498532" cy="878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Комфортная рабочая среда</a:t>
            </a:r>
          </a:p>
        </p:txBody>
      </p:sp>
    </p:spTree>
    <p:extLst>
      <p:ext uri="{BB962C8B-B14F-4D97-AF65-F5344CB8AC3E}">
        <p14:creationId xmlns:p14="http://schemas.microsoft.com/office/powerpoint/2010/main" val="3124346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81" b="22222"/>
          <a:stretch/>
        </p:blipFill>
        <p:spPr>
          <a:xfrm>
            <a:off x="-173346" y="-171220"/>
            <a:ext cx="5715896" cy="3060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513975" y="1026105"/>
            <a:ext cx="6498532" cy="878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800" b="1">
                <a:solidFill>
                  <a:srgbClr val="1B0D42"/>
                </a:solidFill>
                <a:latin typeface="Myriad Pro" panose="020B0503030403020204" pitchFamily="34" charset="0"/>
              </a:rPr>
              <a:t>АО «Научно-исследовательский</a:t>
            </a:r>
            <a:br>
              <a:rPr lang="ru-RU" sz="2800" b="1">
                <a:solidFill>
                  <a:srgbClr val="1B0D42"/>
                </a:solidFill>
                <a:latin typeface="Myriad Pro" panose="020B0503030403020204" pitchFamily="34" charset="0"/>
              </a:rPr>
            </a:br>
            <a:r>
              <a:rPr lang="ru-RU" sz="2800" b="1">
                <a:solidFill>
                  <a:srgbClr val="1B0D42"/>
                </a:solidFill>
                <a:latin typeface="Myriad Pro" panose="020B0503030403020204" pitchFamily="34" charset="0"/>
              </a:rPr>
              <a:t>институт точных приборов»</a:t>
            </a:r>
            <a:endParaRPr lang="ru-RU" sz="2800" b="1" dirty="0">
              <a:solidFill>
                <a:srgbClr val="1B0D42"/>
              </a:solidFill>
              <a:latin typeface="Myriad Pro" panose="020B0503030403020204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057922" y="2333022"/>
            <a:ext cx="10840040" cy="113407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Дополнительную информацию по вопросам трудоустройства</a:t>
            </a:r>
            <a:br>
              <a:rPr lang="ru-RU" sz="20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20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можно получить в </a:t>
            </a:r>
            <a:r>
              <a:rPr lang="ru-RU" sz="20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управлении по работе с персоналом АО «НИИ ТП»</a:t>
            </a:r>
            <a:r>
              <a:rPr lang="ru-RU" sz="20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.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426222" y="3752693"/>
            <a:ext cx="4925602" cy="113407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Телефоны: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(495) 231-38-17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(499) 204-85-77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(495) 290-36-20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426222" y="4837387"/>
            <a:ext cx="4925602" cy="113407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email:</a:t>
            </a:r>
            <a:r>
              <a:rPr lang="ru-RU" sz="1800" b="1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 </a:t>
            </a:r>
            <a:r>
              <a:rPr lang="en-US" sz="18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info-15@niitp.ru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205699" y="3706821"/>
            <a:ext cx="4925602" cy="113407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Адрес: </a:t>
            </a:r>
            <a:r>
              <a:rPr lang="ru-RU" sz="20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Москва, улица Декабристов,</a:t>
            </a:r>
            <a:br>
              <a:rPr lang="ru-RU" sz="20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20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владение 51, строение 26,</a:t>
            </a:r>
            <a:br>
              <a:rPr lang="ru-RU" sz="20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20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центральная проходная АО «НИИ ТП»,</a:t>
            </a:r>
            <a:br>
              <a:rPr lang="ru-RU" sz="20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20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2 этаж, 223 кабинет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-2241" t="6113" r="2241" b="1995"/>
          <a:stretch/>
        </p:blipFill>
        <p:spPr>
          <a:xfrm>
            <a:off x="1156392" y="3670034"/>
            <a:ext cx="360000" cy="36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/>
          <a:srcRect l="-6530" t="5952" r="6530" b="1942"/>
          <a:stretch/>
        </p:blipFill>
        <p:spPr>
          <a:xfrm>
            <a:off x="1156392" y="5249118"/>
            <a:ext cx="360000" cy="36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/>
          <a:srcRect l="-6723" t="4667" r="6723" b="4667"/>
          <a:stretch/>
        </p:blipFill>
        <p:spPr>
          <a:xfrm>
            <a:off x="5914612" y="3670034"/>
            <a:ext cx="360000" cy="36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495" y="4643212"/>
            <a:ext cx="2142467" cy="21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25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975" y="1026105"/>
            <a:ext cx="6498532" cy="878444"/>
          </a:xfrm>
        </p:spPr>
        <p:txBody>
          <a:bodyPr anchor="ctr" anchorCtr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АО «Научно-исследовательский</a:t>
            </a:r>
            <a:b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</a:b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институт точных приборов»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5" b="24584"/>
          <a:stretch/>
        </p:blipFill>
        <p:spPr>
          <a:xfrm>
            <a:off x="1778510" y="3609974"/>
            <a:ext cx="8634980" cy="29527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81" b="22222"/>
          <a:stretch/>
        </p:blipFill>
        <p:spPr>
          <a:xfrm>
            <a:off x="-173346" y="-171220"/>
            <a:ext cx="5715896" cy="3060000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057922" y="2447323"/>
            <a:ext cx="5040000" cy="878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Ведущее предприятие космической отрасли России 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в области разработки 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радиоэлектронной аппаратуры,</a:t>
            </a:r>
            <a:b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автоматизированных информационных систем</a:t>
            </a:r>
            <a:b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и программных комплексов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105542" y="2325890"/>
            <a:ext cx="5040000" cy="878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Входит в холдинг космического приборостроения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АО «Российские космические системы»</a:t>
            </a:r>
            <a:b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Госкорпорации «Роскосмос»</a:t>
            </a:r>
            <a:endParaRPr lang="ru-RU" sz="1600" dirty="0">
              <a:solidFill>
                <a:srgbClr val="1B0D42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097922" y="2452645"/>
            <a:ext cx="0" cy="863597"/>
          </a:xfrm>
          <a:prstGeom prst="line">
            <a:avLst/>
          </a:prstGeom>
          <a:ln w="28575">
            <a:solidFill>
              <a:srgbClr val="0586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419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6" t="5291" r="13206" b="-5291"/>
          <a:stretch/>
        </p:blipFill>
        <p:spPr>
          <a:xfrm>
            <a:off x="8306041" y="2171435"/>
            <a:ext cx="2880000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81" b="22222"/>
          <a:stretch/>
        </p:blipFill>
        <p:spPr>
          <a:xfrm>
            <a:off x="-173346" y="-171220"/>
            <a:ext cx="5715896" cy="306000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5513975" y="1026105"/>
            <a:ext cx="6498532" cy="878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Госкорпорация «Роскосмос»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057922" y="2333022"/>
            <a:ext cx="7200000" cy="113407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В государственную корпорацию по космической деятельности «Роскосмос»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входит 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более 80 крупных предприятий, центров и холдингов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,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создающих космическую бортовую и наземную аппаратуру,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наземную инфраструктуру, двигатели, программные комплексы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1057922" y="3752693"/>
            <a:ext cx="7200000" cy="113407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НИИ ТП входит в 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Роскосмос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 в составе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холдинга космического приборостроения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«Российские космические системы» (РКС)</a:t>
            </a:r>
          </a:p>
        </p:txBody>
      </p:sp>
    </p:spTree>
    <p:extLst>
      <p:ext uri="{BB962C8B-B14F-4D97-AF65-F5344CB8AC3E}">
        <p14:creationId xmlns:p14="http://schemas.microsoft.com/office/powerpoint/2010/main" val="3863928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5"/>
          <a:stretch/>
        </p:blipFill>
        <p:spPr>
          <a:xfrm>
            <a:off x="0" y="2447925"/>
            <a:ext cx="5989601" cy="3829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81" b="22222"/>
          <a:stretch/>
        </p:blipFill>
        <p:spPr>
          <a:xfrm>
            <a:off x="-173346" y="-171220"/>
            <a:ext cx="5715896" cy="3060000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5513975" y="1026105"/>
            <a:ext cx="6498532" cy="878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Направления деятельности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6104040" y="2440277"/>
            <a:ext cx="2857500" cy="911677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/>
          <p:cNvSpPr/>
          <p:nvPr/>
        </p:nvSpPr>
        <p:spPr>
          <a:xfrm>
            <a:off x="9227546" y="2447446"/>
            <a:ext cx="2857500" cy="911677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6093542" y="2557533"/>
            <a:ext cx="2858474" cy="684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стыковка космических аппаратов</a:t>
            </a: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9227546" y="2561284"/>
            <a:ext cx="2848950" cy="684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дистанционное зондирование Земли (ДЗЗ)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6105245" y="3411416"/>
            <a:ext cx="2857500" cy="911677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9229725" y="3409492"/>
            <a:ext cx="2857500" cy="911677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6086195" y="3527723"/>
            <a:ext cx="2856295" cy="684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космическая и авиационная радиолокация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6104040" y="4382555"/>
            <a:ext cx="2857500" cy="911677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9210675" y="3537095"/>
            <a:ext cx="2856296" cy="684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высокоскоростные радиолинии передачи информации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9228324" y="4382555"/>
            <a:ext cx="2857500" cy="911677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6099798" y="4611297"/>
            <a:ext cx="2852217" cy="446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управление космическими аппаратами и системами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6105441" y="5361114"/>
            <a:ext cx="2857500" cy="911677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9210675" y="4489955"/>
            <a:ext cx="2864846" cy="684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стационарные и мобильные комплексы приёма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и обработки информации ДЗЗ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9229725" y="5361114"/>
            <a:ext cx="2857500" cy="911677"/>
          </a:xfrm>
          <a:prstGeom prst="rect">
            <a:avLst/>
          </a:prstGeom>
          <a:noFill/>
          <a:ln w="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586BC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6093542" y="5598466"/>
            <a:ext cx="2867998" cy="446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низкоорбитальная спутниковая система связи</a:t>
            </a: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9208496" y="5593752"/>
            <a:ext cx="2848950" cy="446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геопространственная информация</a:t>
            </a:r>
          </a:p>
        </p:txBody>
      </p:sp>
      <p:sp>
        <p:nvSpPr>
          <p:cNvPr id="109" name="Заголовок 1"/>
          <p:cNvSpPr txBox="1">
            <a:spLocks/>
          </p:cNvSpPr>
          <p:nvPr/>
        </p:nvSpPr>
        <p:spPr>
          <a:xfrm>
            <a:off x="1046853" y="1609123"/>
            <a:ext cx="5077196" cy="878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НИИ ТП — ведущее и многопрофильное предприятие холдинга РКС, на котором работает 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2 500 сотрудников</a:t>
            </a:r>
          </a:p>
        </p:txBody>
      </p:sp>
    </p:spTree>
    <p:extLst>
      <p:ext uri="{BB962C8B-B14F-4D97-AF65-F5344CB8AC3E}">
        <p14:creationId xmlns:p14="http://schemas.microsoft.com/office/powerpoint/2010/main" val="1449282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251" y="3184357"/>
            <a:ext cx="1917735" cy="191773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92261" y="2172373"/>
            <a:ext cx="6660000" cy="1265792"/>
          </a:xfrm>
        </p:spPr>
        <p:txBody>
          <a:bodyPr anchor="ctr" anchorCtr="0">
            <a:norm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Для разработки и изготовления каналов радиоуправления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объектами базирования различного назначения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создан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 НИИ-648 (ныне — НИИ ТП)</a:t>
            </a:r>
            <a:endParaRPr lang="ru-RU" sz="1600" dirty="0">
              <a:solidFill>
                <a:srgbClr val="1B0D42"/>
              </a:solidFill>
              <a:latin typeface="Myriad Pro" panose="020B0503030403020204" pitchFamily="34" charset="0"/>
              <a:ea typeface="+mj-ea"/>
              <a:cs typeface="Myriad Hebrew" panose="01010101010101010101" pitchFamily="50" charset="-79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93" y="2167803"/>
            <a:ext cx="2274712" cy="12795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82" y="4837757"/>
            <a:ext cx="2269067" cy="12763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5513975" y="1026105"/>
            <a:ext cx="6498532" cy="878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История предприятия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81" b="22222"/>
          <a:stretch/>
        </p:blipFill>
        <p:spPr>
          <a:xfrm>
            <a:off x="-173346" y="-171220"/>
            <a:ext cx="5715896" cy="3060000"/>
          </a:xfrm>
          <a:prstGeom prst="rect">
            <a:avLst/>
          </a:prstGeom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3501008" y="2170920"/>
            <a:ext cx="623705" cy="1260718"/>
          </a:xfrm>
          <a:prstGeom prst="rect">
            <a:avLst/>
          </a:prstGeom>
        </p:spPr>
        <p:txBody>
          <a:bodyPr vert="vert270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+mj-cs"/>
              </a:rPr>
              <a:t>1952</a:t>
            </a:r>
          </a:p>
        </p:txBody>
      </p:sp>
      <p:sp>
        <p:nvSpPr>
          <p:cNvPr id="38" name="Подзаголовок 2"/>
          <p:cNvSpPr txBox="1">
            <a:spLocks/>
          </p:cNvSpPr>
          <p:nvPr/>
        </p:nvSpPr>
        <p:spPr>
          <a:xfrm>
            <a:off x="2238695" y="3513013"/>
            <a:ext cx="6660000" cy="12657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Создаётся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 аппаратура для космической отрасли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и разрабатывается 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командная радиолиния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для третьего советского спутника — объекта «Д»</a:t>
            </a:r>
          </a:p>
        </p:txBody>
      </p:sp>
      <p:sp>
        <p:nvSpPr>
          <p:cNvPr id="42" name="Подзаголовок 2"/>
          <p:cNvSpPr txBox="1">
            <a:spLocks/>
          </p:cNvSpPr>
          <p:nvPr/>
        </p:nvSpPr>
        <p:spPr>
          <a:xfrm>
            <a:off x="3499009" y="4835057"/>
            <a:ext cx="623705" cy="1259897"/>
          </a:xfrm>
          <a:prstGeom prst="rect">
            <a:avLst/>
          </a:prstGeom>
        </p:spPr>
        <p:txBody>
          <a:bodyPr vert="vert270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+mj-cs"/>
              </a:rPr>
              <a:t>1958</a:t>
            </a:r>
          </a:p>
        </p:txBody>
      </p:sp>
      <p:sp>
        <p:nvSpPr>
          <p:cNvPr id="44" name="Подзаголовок 2"/>
          <p:cNvSpPr txBox="1">
            <a:spLocks/>
          </p:cNvSpPr>
          <p:nvPr/>
        </p:nvSpPr>
        <p:spPr>
          <a:xfrm>
            <a:off x="4083713" y="4836026"/>
            <a:ext cx="6660000" cy="12657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Объект «Д» 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стал первым в истории освоения космоса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аппаратом, который не только передавал радиосигналы,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но и получал команды с Земли</a:t>
            </a:r>
          </a:p>
        </p:txBody>
      </p:sp>
      <p:sp>
        <p:nvSpPr>
          <p:cNvPr id="45" name="Подзаголовок 2"/>
          <p:cNvSpPr txBox="1">
            <a:spLocks/>
          </p:cNvSpPr>
          <p:nvPr/>
        </p:nvSpPr>
        <p:spPr>
          <a:xfrm>
            <a:off x="496185" y="3510226"/>
            <a:ext cx="2266242" cy="125989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+mj-cs"/>
              </a:rPr>
              <a:t>1956</a:t>
            </a:r>
          </a:p>
        </p:txBody>
      </p:sp>
    </p:spTree>
    <p:extLst>
      <p:ext uri="{BB962C8B-B14F-4D97-AF65-F5344CB8AC3E}">
        <p14:creationId xmlns:p14="http://schemas.microsoft.com/office/powerpoint/2010/main" val="3739191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92261" y="2097987"/>
            <a:ext cx="6660000" cy="1265792"/>
          </a:xfrm>
        </p:spPr>
        <p:txBody>
          <a:bodyPr anchor="ctr" anchorCtr="0">
            <a:norm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Система взаимных измерений «Игла»</a:t>
            </a:r>
            <a:b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обеспечила первую в мире автоматическую стыковку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двух космических кораблей на орбите Земли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</a:br>
            <a:endParaRPr lang="ru-RU" sz="1600" dirty="0">
              <a:solidFill>
                <a:srgbClr val="1B0D42"/>
              </a:solidFill>
              <a:latin typeface="Myriad Pro" panose="020B0503030403020204" pitchFamily="34" charset="0"/>
              <a:ea typeface="+mj-ea"/>
              <a:cs typeface="Myriad Hebrew" panose="01010101010101010101" pitchFamily="50" charset="-79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3501008" y="2096534"/>
            <a:ext cx="623705" cy="1260718"/>
          </a:xfrm>
          <a:prstGeom prst="rect">
            <a:avLst/>
          </a:prstGeom>
        </p:spPr>
        <p:txBody>
          <a:bodyPr vert="vert270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+mj-cs"/>
              </a:rPr>
              <a:t>1967</a:t>
            </a:r>
          </a:p>
        </p:txBody>
      </p:sp>
      <p:sp>
        <p:nvSpPr>
          <p:cNvPr id="38" name="Подзаголовок 2"/>
          <p:cNvSpPr txBox="1">
            <a:spLocks/>
          </p:cNvSpPr>
          <p:nvPr/>
        </p:nvSpPr>
        <p:spPr>
          <a:xfrm>
            <a:off x="2221603" y="767996"/>
            <a:ext cx="6660000" cy="12657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Разработана командная радиолиния, которая обеспечила управление пилотируемым космическим кораблём «Восток»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с 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первым космонавтом Ю. А. Гагариным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 на борту.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Ею были оснащены все корабли типа 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«Восток» и «Восход»</a:t>
            </a:r>
            <a:endParaRPr lang="ru-RU" sz="1600" dirty="0">
              <a:solidFill>
                <a:srgbClr val="1B0D42"/>
              </a:solidFill>
              <a:latin typeface="Myriad Pro" panose="020B0503030403020204" pitchFamily="34" charset="0"/>
              <a:ea typeface="+mj-ea"/>
              <a:cs typeface="Myriad Hebrew" panose="01010101010101010101" pitchFamily="50" charset="-79"/>
            </a:endParaRPr>
          </a:p>
        </p:txBody>
      </p:sp>
      <p:sp>
        <p:nvSpPr>
          <p:cNvPr id="36" name="Подзаголовок 2"/>
          <p:cNvSpPr txBox="1">
            <a:spLocks/>
          </p:cNvSpPr>
          <p:nvPr/>
        </p:nvSpPr>
        <p:spPr>
          <a:xfrm>
            <a:off x="496185" y="765210"/>
            <a:ext cx="2266242" cy="125989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+mj-cs"/>
              </a:rPr>
              <a:t>1961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267" y="757033"/>
            <a:ext cx="2272001" cy="12780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22" y="2089961"/>
            <a:ext cx="2272000" cy="1278000"/>
          </a:xfrm>
          <a:prstGeom prst="rect">
            <a:avLst/>
          </a:prstGeom>
        </p:spPr>
      </p:pic>
      <p:sp>
        <p:nvSpPr>
          <p:cNvPr id="40" name="Подзаголовок 2"/>
          <p:cNvSpPr txBox="1">
            <a:spLocks/>
          </p:cNvSpPr>
          <p:nvPr/>
        </p:nvSpPr>
        <p:spPr>
          <a:xfrm>
            <a:off x="2220177" y="3432860"/>
            <a:ext cx="6660000" cy="12657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Произведена 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первая в мире стыковка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/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пилотируемых космических кораблей «Союз-4» и «Союз-5»</a:t>
            </a: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494759" y="3430074"/>
            <a:ext cx="2266242" cy="125989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+mj-cs"/>
              </a:rPr>
              <a:t>1969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182" y="3430334"/>
            <a:ext cx="2271081" cy="127800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08" y="4767673"/>
            <a:ext cx="2272000" cy="1278000"/>
          </a:xfrm>
          <a:prstGeom prst="rect">
            <a:avLst/>
          </a:prstGeom>
        </p:spPr>
      </p:pic>
      <p:sp>
        <p:nvSpPr>
          <p:cNvPr id="52" name="Подзаголовок 2"/>
          <p:cNvSpPr txBox="1">
            <a:spLocks/>
          </p:cNvSpPr>
          <p:nvPr/>
        </p:nvSpPr>
        <p:spPr>
          <a:xfrm>
            <a:off x="3501008" y="4761622"/>
            <a:ext cx="623705" cy="1260718"/>
          </a:xfrm>
          <a:prstGeom prst="rect">
            <a:avLst/>
          </a:prstGeom>
        </p:spPr>
        <p:txBody>
          <a:bodyPr vert="vert270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+mj-cs"/>
              </a:rPr>
              <a:t>1982</a:t>
            </a:r>
          </a:p>
        </p:txBody>
      </p:sp>
      <p:sp>
        <p:nvSpPr>
          <p:cNvPr id="53" name="Подзаголовок 2"/>
          <p:cNvSpPr txBox="1">
            <a:spLocks/>
          </p:cNvSpPr>
          <p:nvPr/>
        </p:nvSpPr>
        <p:spPr>
          <a:xfrm>
            <a:off x="4187501" y="4766890"/>
            <a:ext cx="6660000" cy="12657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Впервые в стране реализовано 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оперативное</a:t>
            </a:r>
            <a:b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глобальное управление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 космическими аппаратами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через геостационарный спутник-ретранслятор</a:t>
            </a:r>
          </a:p>
        </p:txBody>
      </p:sp>
    </p:spTree>
    <p:extLst>
      <p:ext uri="{BB962C8B-B14F-4D97-AF65-F5344CB8AC3E}">
        <p14:creationId xmlns:p14="http://schemas.microsoft.com/office/powerpoint/2010/main" val="2961750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92261" y="2172373"/>
            <a:ext cx="6660000" cy="1265792"/>
          </a:xfrm>
        </p:spPr>
        <p:txBody>
          <a:bodyPr anchor="ctr" anchorCtr="0">
            <a:norm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Осуществлён запуск первого спутника связи 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«Гонец-Д1»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/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с бортовым радиотехническим комплексом 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«Садко»</a:t>
            </a:r>
            <a:endParaRPr lang="ru-RU" sz="1600" dirty="0">
              <a:solidFill>
                <a:srgbClr val="1B0D42"/>
              </a:solidFill>
              <a:latin typeface="Myriad Pro" panose="020B0503030403020204" pitchFamily="34" charset="0"/>
              <a:ea typeface="+mj-ea"/>
              <a:cs typeface="Myriad Hebrew" panose="01010101010101010101" pitchFamily="50" charset="-79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74" y="291975"/>
            <a:ext cx="2400288" cy="540000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5513975" y="1026105"/>
            <a:ext cx="6498532" cy="878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800" b="1" dirty="0">
                <a:solidFill>
                  <a:srgbClr val="1B0D42"/>
                </a:solidFill>
                <a:latin typeface="Myriad Pro" panose="020B0503030403020204" pitchFamily="34" charset="0"/>
              </a:rPr>
              <a:t>Действующие проекты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81" b="22222"/>
          <a:stretch/>
        </p:blipFill>
        <p:spPr>
          <a:xfrm>
            <a:off x="-173346" y="-171220"/>
            <a:ext cx="5715896" cy="3060000"/>
          </a:xfrm>
          <a:prstGeom prst="rect">
            <a:avLst/>
          </a:prstGeom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3501008" y="2170920"/>
            <a:ext cx="623705" cy="1260718"/>
          </a:xfrm>
          <a:prstGeom prst="rect">
            <a:avLst/>
          </a:prstGeom>
        </p:spPr>
        <p:txBody>
          <a:bodyPr vert="vert270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+mj-cs"/>
              </a:rPr>
              <a:t>1992</a:t>
            </a:r>
          </a:p>
        </p:txBody>
      </p:sp>
      <p:sp>
        <p:nvSpPr>
          <p:cNvPr id="38" name="Подзаголовок 2"/>
          <p:cNvSpPr txBox="1">
            <a:spLocks/>
          </p:cNvSpPr>
          <p:nvPr/>
        </p:nvSpPr>
        <p:spPr>
          <a:xfrm>
            <a:off x="2238695" y="3513013"/>
            <a:ext cx="6660000" cy="12657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Новое поколение аппаратуры системы взаимных измерений 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«Курс»</a:t>
            </a:r>
            <a:b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и автоматизированная командно-измерительная система 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«</a:t>
            </a:r>
            <a:r>
              <a:rPr lang="ru-RU" sz="1600" dirty="0" err="1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Компарус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» 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обеспечили создание и функционирование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Международной космической станции (МКС)</a:t>
            </a:r>
            <a:endParaRPr lang="ru-RU" sz="1600" dirty="0">
              <a:solidFill>
                <a:srgbClr val="1B0D42"/>
              </a:solidFill>
              <a:latin typeface="Myriad Pro" panose="020B0503030403020204" pitchFamily="34" charset="0"/>
              <a:ea typeface="+mj-ea"/>
              <a:cs typeface="Myriad Hebrew" panose="01010101010101010101" pitchFamily="50" charset="-79"/>
            </a:endParaRPr>
          </a:p>
        </p:txBody>
      </p:sp>
      <p:sp>
        <p:nvSpPr>
          <p:cNvPr id="42" name="Подзаголовок 2"/>
          <p:cNvSpPr txBox="1">
            <a:spLocks/>
          </p:cNvSpPr>
          <p:nvPr/>
        </p:nvSpPr>
        <p:spPr>
          <a:xfrm>
            <a:off x="3499009" y="4835057"/>
            <a:ext cx="623705" cy="1259897"/>
          </a:xfrm>
          <a:prstGeom prst="rect">
            <a:avLst/>
          </a:prstGeom>
        </p:spPr>
        <p:txBody>
          <a:bodyPr vert="vert270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+mj-cs"/>
              </a:rPr>
              <a:t>2000</a:t>
            </a:r>
          </a:p>
        </p:txBody>
      </p:sp>
      <p:sp>
        <p:nvSpPr>
          <p:cNvPr id="44" name="Подзаголовок 2"/>
          <p:cNvSpPr txBox="1">
            <a:spLocks/>
          </p:cNvSpPr>
          <p:nvPr/>
        </p:nvSpPr>
        <p:spPr>
          <a:xfrm>
            <a:off x="4083713" y="4836026"/>
            <a:ext cx="6660000" cy="12657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«Курс» и «</a:t>
            </a:r>
            <a:r>
              <a:rPr lang="ru-RU" sz="1600" dirty="0" err="1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Компарус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» обеспечили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автоматическую стыковку модулей МКС 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«Заря» и «Звезда»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 </a:t>
            </a:r>
          </a:p>
        </p:txBody>
      </p:sp>
      <p:sp>
        <p:nvSpPr>
          <p:cNvPr id="45" name="Подзаголовок 2"/>
          <p:cNvSpPr txBox="1">
            <a:spLocks/>
          </p:cNvSpPr>
          <p:nvPr/>
        </p:nvSpPr>
        <p:spPr>
          <a:xfrm>
            <a:off x="496185" y="3510226"/>
            <a:ext cx="2266242" cy="125989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+mj-cs"/>
              </a:rPr>
              <a:t>1998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0" t="12341" r="20789" b="7153"/>
          <a:stretch/>
        </p:blipFill>
        <p:spPr>
          <a:xfrm>
            <a:off x="1596433" y="1717235"/>
            <a:ext cx="1845734" cy="171026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71" y="3332400"/>
            <a:ext cx="1980977" cy="157013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133" y="3912550"/>
            <a:ext cx="1939684" cy="169722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0"/>
          <a:stretch/>
        </p:blipFill>
        <p:spPr>
          <a:xfrm>
            <a:off x="1214163" y="4837046"/>
            <a:ext cx="2225713" cy="146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84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92261" y="2097987"/>
            <a:ext cx="6660000" cy="1265792"/>
          </a:xfrm>
        </p:spPr>
        <p:txBody>
          <a:bodyPr anchor="ctr" anchorCtr="0">
            <a:norm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Создано третье поколение цифровой аппаратуры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поиска, сближения и стыковки 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«Курс-НА»</a:t>
            </a:r>
            <a:endParaRPr lang="ru-RU" sz="1600" dirty="0">
              <a:solidFill>
                <a:srgbClr val="1B0D42"/>
              </a:solidFill>
              <a:latin typeface="Myriad Pro" panose="020B0503030403020204" pitchFamily="34" charset="0"/>
              <a:ea typeface="+mj-ea"/>
              <a:cs typeface="Myriad Hebrew" panose="01010101010101010101" pitchFamily="50" charset="-79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3501008" y="2096534"/>
            <a:ext cx="623705" cy="1260718"/>
          </a:xfrm>
          <a:prstGeom prst="rect">
            <a:avLst/>
          </a:prstGeom>
        </p:spPr>
        <p:txBody>
          <a:bodyPr vert="vert270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+mj-cs"/>
              </a:rPr>
              <a:t>2014</a:t>
            </a: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494759" y="3430074"/>
            <a:ext cx="2266242" cy="125989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+mj-cs"/>
              </a:rPr>
              <a:t>2016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182" y="3430334"/>
            <a:ext cx="2271081" cy="127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0" y="1316568"/>
            <a:ext cx="2960663" cy="2053166"/>
          </a:xfrm>
          <a:prstGeom prst="rect">
            <a:avLst/>
          </a:prstGeom>
        </p:spPr>
      </p:pic>
      <p:sp>
        <p:nvSpPr>
          <p:cNvPr id="18" name="Подзаголовок 2"/>
          <p:cNvSpPr txBox="1">
            <a:spLocks/>
          </p:cNvSpPr>
          <p:nvPr/>
        </p:nvSpPr>
        <p:spPr>
          <a:xfrm>
            <a:off x="2220177" y="3432860"/>
            <a:ext cx="6660000" cy="14312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defRPr/>
            </a:pP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Разработана и сдана в эксплуатацию </a:t>
            </a:r>
            <a:r>
              <a:rPr lang="ru-RU" sz="1600" dirty="0">
                <a:solidFill>
                  <a:srgbClr val="0586BC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Единая территориально-распределённая информационная система (ЕТРИС) ДЗЗ</a:t>
            </a: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,</a:t>
            </a:r>
            <a:b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</a:br>
            <a:r>
              <a:rPr lang="ru-RU" sz="1600" dirty="0">
                <a:solidFill>
                  <a:srgbClr val="1B0D42"/>
                </a:solidFill>
                <a:latin typeface="Myriad Pro" panose="020B0503030403020204" pitchFamily="34" charset="0"/>
                <a:ea typeface="+mj-ea"/>
                <a:cs typeface="Myriad Hebrew" panose="01010101010101010101" pitchFamily="50" charset="-79"/>
              </a:rPr>
              <a:t>объединившая всю наземную инфраструктуру, обеспечивающую управление целевым применением российских космических аппаратов ДЗЗ: приём информации, её обработку и передачу потребителям</a:t>
            </a:r>
          </a:p>
        </p:txBody>
      </p:sp>
    </p:spTree>
    <p:extLst>
      <p:ext uri="{BB962C8B-B14F-4D97-AF65-F5344CB8AC3E}">
        <p14:creationId xmlns:p14="http://schemas.microsoft.com/office/powerpoint/2010/main" val="21275185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3254</TotalTime>
  <Words>570</Words>
  <Application>Microsoft Office PowerPoint</Application>
  <PresentationFormat>Широкоэкранный</PresentationFormat>
  <Paragraphs>131</Paragraphs>
  <Slides>28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Myriad Hebrew</vt:lpstr>
      <vt:lpstr>Myriad Pro</vt:lpstr>
      <vt:lpstr>Тема Office</vt:lpstr>
      <vt:lpstr>Презентация PowerPoint</vt:lpstr>
      <vt:lpstr>Презентация PowerPoint</vt:lpstr>
      <vt:lpstr>АО «Научно-исследовательский институт точных приборов»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Предприятия-партнёры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стать целевиком?</dc:title>
  <dc:creator>Анастасия Дворницкая</dc:creator>
  <cp:lastModifiedBy>teacher</cp:lastModifiedBy>
  <cp:revision>255</cp:revision>
  <cp:lastPrinted>2021-11-25T08:56:02Z</cp:lastPrinted>
  <dcterms:created xsi:type="dcterms:W3CDTF">2021-01-22T12:35:11Z</dcterms:created>
  <dcterms:modified xsi:type="dcterms:W3CDTF">2025-05-14T11:45:57Z</dcterms:modified>
</cp:coreProperties>
</file>