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479E82B-3EE0-4C24-8E6E-240FCB6D8AC5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5FC39-4627-45BF-8BA8-0157A8C0AAC4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12F7E-6122-4B5F-84D2-37572B50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8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D94F6-1A2C-4B48-A4AE-161C81BAE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538D7D-00D8-4C40-B02C-FCF816AA0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E43601-D854-4C71-88A7-F34E44B4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D380-ACF7-4A6E-AE77-81FAF2399B43}" type="datetime1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A98DB1-CB93-4F48-8B19-EAFFAEC2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BBA0D3-9B11-4885-8F97-F26689B2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6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38281-57EA-4BDA-9E50-90D844FC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B6E58B-CA21-4BEA-93C9-C4A2477DE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9026C0-E8BA-497A-96D0-9AEBEA84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D3D3-ED36-4752-9D09-A0D9F93EBD88}" type="datetime1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070C7A-9E1C-402C-96D4-8FC173098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115D96-9139-4FEA-AEDB-6F296948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0A449F-FB51-4E2D-8D16-1805C5C6DA4F}"/>
              </a:ext>
            </a:extLst>
          </p:cNvPr>
          <p:cNvSpPr>
            <a:spLocks noChangeAspect="1"/>
          </p:cNvSpPr>
          <p:nvPr userDrawn="1"/>
        </p:nvSpPr>
        <p:spPr>
          <a:xfrm>
            <a:off x="597457" y="564205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EC8D9A-1843-48E4-B8CE-DBE27124A4F6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2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C0225D-DF68-428A-8665-531E355BF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E741DE-2853-49EF-922C-08CDAC979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9A732-521D-49B0-9BC2-91E2748E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CC9-62A3-4DBB-9213-B4E65E006BE4}" type="datetime1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2CB644-20BE-4A79-AA79-D9BB8A6D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AE5BBC-9AB9-4592-AAF6-2FDB72F0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5299F2-85B7-4250-B31C-D9F390D10B80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41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454" y="1225685"/>
            <a:ext cx="5376839" cy="4831607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2183" y="1225685"/>
            <a:ext cx="5436445" cy="4831607"/>
          </a:xfrm>
        </p:spPr>
        <p:txBody>
          <a:bodyPr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Rectangle 6"/>
          <p:cNvSpPr>
            <a:spLocks noChangeAspect="1"/>
          </p:cNvSpPr>
          <p:nvPr userDrawn="1"/>
        </p:nvSpPr>
        <p:spPr>
          <a:xfrm>
            <a:off x="597457" y="327078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97454" y="336806"/>
            <a:ext cx="11211175" cy="787939"/>
          </a:xfrm>
        </p:spPr>
        <p:txBody>
          <a:bodyPr anchor="ctr">
            <a:noAutofit/>
          </a:bodyPr>
          <a:lstStyle>
            <a:lvl1pPr>
              <a:defRPr sz="2000" cap="none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2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53" y="1088741"/>
            <a:ext cx="5280000" cy="445011"/>
          </a:xfrm>
        </p:spPr>
        <p:txBody>
          <a:bodyPr anchor="b">
            <a:noAutofit/>
          </a:bodyPr>
          <a:lstStyle>
            <a:lvl1pPr marL="0" indent="0" algn="ctr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None/>
              <a:defRPr lang="ru-RU" sz="1400" b="1" kern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53" y="1592796"/>
            <a:ext cx="5280000" cy="4500500"/>
          </a:xfrm>
        </p:spPr>
        <p:txBody>
          <a:bodyPr anchor="t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8628" y="1088742"/>
            <a:ext cx="5280000" cy="445011"/>
          </a:xfrm>
        </p:spPr>
        <p:txBody>
          <a:bodyPr anchor="b">
            <a:noAutofit/>
          </a:bodyPr>
          <a:lstStyle>
            <a:lvl1pPr marL="0" indent="0" algn="ctr">
              <a:buNone/>
              <a:defRPr lang="ru-RU" sz="1400" b="1" kern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628" y="1592796"/>
            <a:ext cx="5280000" cy="4500500"/>
          </a:xfrm>
        </p:spPr>
        <p:txBody>
          <a:bodyPr anchor="t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597457" y="1533752"/>
            <a:ext cx="5280000" cy="0"/>
          </a:xfrm>
          <a:prstGeom prst="line">
            <a:avLst/>
          </a:prstGeom>
          <a:ln w="19050" cap="sq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6528628" y="1533751"/>
            <a:ext cx="5280000" cy="0"/>
          </a:xfrm>
          <a:prstGeom prst="line">
            <a:avLst/>
          </a:prstGeom>
          <a:ln w="19050" cap="sq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6"/>
          <p:cNvSpPr>
            <a:spLocks noChangeAspect="1"/>
          </p:cNvSpPr>
          <p:nvPr userDrawn="1"/>
        </p:nvSpPr>
        <p:spPr>
          <a:xfrm>
            <a:off x="597457" y="327078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97454" y="336806"/>
            <a:ext cx="11211175" cy="787939"/>
          </a:xfrm>
        </p:spPr>
        <p:txBody>
          <a:bodyPr anchor="ctr">
            <a:noAutofit/>
          </a:bodyPr>
          <a:lstStyle>
            <a:lvl1pPr>
              <a:defRPr sz="20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5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spect="1"/>
          </p:cNvSpPr>
          <p:nvPr userDrawn="1"/>
        </p:nvSpPr>
        <p:spPr>
          <a:xfrm>
            <a:off x="597457" y="327078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97454" y="336806"/>
            <a:ext cx="11211175" cy="787939"/>
          </a:xfrm>
        </p:spPr>
        <p:txBody>
          <a:bodyPr anchor="ctr">
            <a:noAutofit/>
          </a:bodyPr>
          <a:lstStyle>
            <a:lvl1pPr>
              <a:defRPr sz="20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3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Rectangle 6"/>
          <p:cNvSpPr>
            <a:spLocks noChangeAspect="1"/>
          </p:cNvSpPr>
          <p:nvPr userDrawn="1"/>
        </p:nvSpPr>
        <p:spPr>
          <a:xfrm>
            <a:off x="597457" y="564205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97454" y="573933"/>
            <a:ext cx="11211175" cy="787939"/>
          </a:xfrm>
        </p:spPr>
        <p:txBody>
          <a:bodyPr anchor="ctr">
            <a:noAutofit/>
          </a:bodyPr>
          <a:lstStyle>
            <a:lvl1pPr>
              <a:defRPr sz="24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8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31C29-CAED-4D6D-B54E-4CDD7251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C79178-2B58-437D-82EE-248437B81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0B7162-C5A8-416E-A999-357DDEA4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FD8D-F8B0-4C1A-A2B5-653C6AEF7C5B}" type="datetime1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201EFF-FAFC-4032-AD32-C6EB9D4A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488DCD-CC61-4559-BFE9-6886FB06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1CB1F-E4D7-4F52-A788-4DBDE21E0D9E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30FDD-3764-45B3-A6DC-6530C96C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F366D0-13FB-4252-9FE9-DE71BBD16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A3CC1C-3029-456A-ABAA-02BFE946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83E4-6466-4485-8A4C-0BD4618697BE}" type="datetime1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5256AD-055E-4B08-840B-6CD3381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95BE0E-5649-42BB-8E4F-5E0DA428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91710-587C-415B-8A78-957DFA88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A4D37-CA4E-40D4-9C5D-1843637A0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CC9201-2E97-4438-8A8B-7CFC52A8C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8F8729-CA26-47C7-873C-6610AFC3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411-6D93-4955-B555-24C64985C10B}" type="datetime1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C3E069-92DE-4B58-BE1A-C6DB7844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30B149-E2F7-417A-A6BC-70A7FBA4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3CD5AB5-B5DA-4DC6-A57F-0262CA2F90B8}"/>
              </a:ext>
            </a:extLst>
          </p:cNvPr>
          <p:cNvSpPr>
            <a:spLocks noChangeAspect="1"/>
          </p:cNvSpPr>
          <p:nvPr userDrawn="1"/>
        </p:nvSpPr>
        <p:spPr>
          <a:xfrm>
            <a:off x="597457" y="327078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BF16EA-5625-401D-AB41-61AD1F70EBF7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9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084A9-6FF5-4366-BE05-46C86798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0FE8FC-E622-411E-A462-E3ED39897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9E2DEE-8162-44D6-862D-093A4C118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9A032C-2628-49F5-A12E-52821B6CC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23F2A4-8690-42B7-8A9B-14CF4533D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27CD38-0E94-4797-88EF-C3D982F2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3579-6352-40B6-9DA6-C6B4A563ED5D}" type="datetime1">
              <a:rPr lang="ru-RU" smtClean="0"/>
              <a:t>07.03.2025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B168DC-A5C0-414D-9B25-F44A80C4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90E952-29C6-4A50-8F0E-13A3DF46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586BBB3-EDD3-41E0-B8DF-CF13C87C0C7D}"/>
              </a:ext>
            </a:extLst>
          </p:cNvPr>
          <p:cNvCxnSpPr/>
          <p:nvPr userDrawn="1"/>
        </p:nvCxnSpPr>
        <p:spPr>
          <a:xfrm>
            <a:off x="597457" y="1533752"/>
            <a:ext cx="5280000" cy="0"/>
          </a:xfrm>
          <a:prstGeom prst="line">
            <a:avLst/>
          </a:prstGeom>
          <a:ln w="19050" cap="sq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D5A22BE-325E-4AA2-AB08-9363FF0F0F9A}"/>
              </a:ext>
            </a:extLst>
          </p:cNvPr>
          <p:cNvCxnSpPr/>
          <p:nvPr userDrawn="1"/>
        </p:nvCxnSpPr>
        <p:spPr>
          <a:xfrm>
            <a:off x="6528628" y="1533751"/>
            <a:ext cx="5280000" cy="0"/>
          </a:xfrm>
          <a:prstGeom prst="line">
            <a:avLst/>
          </a:prstGeom>
          <a:ln w="19050" cap="sq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>
            <a:extLst>
              <a:ext uri="{FF2B5EF4-FFF2-40B4-BE49-F238E27FC236}">
                <a16:creationId xmlns:a16="http://schemas.microsoft.com/office/drawing/2014/main" id="{2AB61188-1AC5-44BC-90A4-63545034D584}"/>
              </a:ext>
            </a:extLst>
          </p:cNvPr>
          <p:cNvSpPr>
            <a:spLocks noChangeAspect="1"/>
          </p:cNvSpPr>
          <p:nvPr userDrawn="1"/>
        </p:nvSpPr>
        <p:spPr>
          <a:xfrm>
            <a:off x="597457" y="327078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43EFD9-1F61-4D9C-B774-63953C3AA169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5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A0AFC-68A1-41DD-9618-25106B0E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51F1BB-3377-4E78-A260-560537FB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8FC1-CE1B-4BA5-96AB-740EBC53EFA0}" type="datetime1">
              <a:rPr lang="ru-RU" smtClean="0"/>
              <a:t>07.03.2025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549539-E336-44A8-9B7A-A32EB6B7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58CF36-131C-481A-BBBA-86502142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94D129-486A-4822-85DA-A6416FC1C83D}"/>
              </a:ext>
            </a:extLst>
          </p:cNvPr>
          <p:cNvSpPr>
            <a:spLocks noChangeAspect="1"/>
          </p:cNvSpPr>
          <p:nvPr userDrawn="1"/>
        </p:nvSpPr>
        <p:spPr>
          <a:xfrm>
            <a:off x="597457" y="327078"/>
            <a:ext cx="11211172" cy="797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31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B8FDB6-2BEA-48C2-8C5C-D10A5203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7CF4-9BEF-4B07-8CD4-EEE88D25C5C2}" type="datetime1">
              <a:rPr lang="ru-RU" smtClean="0"/>
              <a:t>07.03.2025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094545-B3B5-435F-8AE6-FE8F6101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BBE36A-3C5A-4596-B0B2-C423DDCE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ADCC4-7074-4BD1-921F-4B38F716F6A7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0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7900F-674B-43F8-88EC-C29BBFF5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37A13-24FA-40AB-AD2F-68BFD6651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E6B2D2-EC73-4BF7-B9E7-092AF310C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A94A13-EA4E-4D19-9E76-A6FA9A5F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9701-9901-4657-AD93-A64D310486D7}" type="datetime1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EEC52C-4E76-46FB-8BA6-1A482856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DA8146-B82C-488D-95AC-D91E64F5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7F1777-06BB-4EC0-8FAE-CB03F3F5A5BD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5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319F49-0A23-4A72-A62C-C986275B0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36B08B6-A378-41D5-AC7E-EB63A0CE4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D87C48-336A-4627-BCEC-4698B5DB2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2532F8-2F98-41FF-8B50-5ACA9E5C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D761-D45A-40CE-993A-3D4489F15253}" type="datetime1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0CD1A7-4EE6-4B9E-BC87-471B612A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32B0D3-8CED-42B1-BDFF-104152BB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580654-B87A-49F8-A656-845E9B91F201}"/>
              </a:ext>
            </a:extLst>
          </p:cNvPr>
          <p:cNvSpPr txBox="1"/>
          <p:nvPr userDrawn="1"/>
        </p:nvSpPr>
        <p:spPr>
          <a:xfrm>
            <a:off x="11258273" y="6501730"/>
            <a:ext cx="550356" cy="24622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 algn="r">
              <a:defRPr/>
            </a:pPr>
            <a:fld id="{92CF6A67-CD98-46BA-97B9-92FE63A0229C}" type="slidenum"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1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AC4A-E87B-4B39-8057-13CF976A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27456D-CAC9-4B24-B6DB-C3FD1A104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7F561-3D5F-43CE-B636-0A92F7B0C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2296-B312-4100-A3C9-3C66CCA349C1}" type="datetime1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CBDF2F-9752-45EF-8990-7F43B209E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45FCD0-81EB-43FD-A2C1-715BBBFC8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CA86D-19E9-432C-A9D4-C8BAD62DE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17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rzpp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>
            <a:extLst>
              <a:ext uri="{FF2B5EF4-FFF2-40B4-BE49-F238E27FC236}">
                <a16:creationId xmlns:a16="http://schemas.microsoft.com/office/drawing/2014/main" id="{F42FB39C-7E16-46EF-9FC8-0F2BA98B36E7}"/>
              </a:ext>
            </a:extLst>
          </p:cNvPr>
          <p:cNvSpPr/>
          <p:nvPr/>
        </p:nvSpPr>
        <p:spPr>
          <a:xfrm>
            <a:off x="8724292" y="317230"/>
            <a:ext cx="2986686" cy="2986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6B2E578-E0CF-4444-AE72-E944FA57D0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65" y="468073"/>
            <a:ext cx="2450968" cy="8496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2519" y="317230"/>
            <a:ext cx="5093616" cy="1300303"/>
          </a:xfrm>
        </p:spPr>
        <p:txBody>
          <a:bodyPr vert="horz" lIns="7200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 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r>
              <a:rPr kumimoji="0" lang="ru-RU" sz="11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Контакты:</a:t>
            </a:r>
            <a:b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г. Краснознаменск, Московская область, ул. Связистов, д.9</a:t>
            </a:r>
            <a:b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тел.: 8-495-589-92-66</a:t>
            </a:r>
            <a:b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почта: 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info@krzpp.ru</a:t>
            </a: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; 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hr@krzpp.ru </a:t>
            </a:r>
            <a:b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сайт: 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  <a:t>krzpp.ru</a:t>
            </a:r>
            <a:br>
              <a:rPr kumimoji="0" lang="en-US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E9F"/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</a:br>
            <a:endParaRPr lang="ru-RU" altLang="ru-RU" sz="1100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831E89-128C-4F3A-93AD-7B6397F89B03}"/>
              </a:ext>
            </a:extLst>
          </p:cNvPr>
          <p:cNvSpPr txBox="1"/>
          <p:nvPr/>
        </p:nvSpPr>
        <p:spPr>
          <a:xfrm>
            <a:off x="341041" y="1617533"/>
            <a:ext cx="4571199" cy="10005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000" b="1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АО «Арсенал»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КрЗПП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»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B72F356-3697-4CEE-94D7-3D184E0D4B8E}"/>
              </a:ext>
            </a:extLst>
          </p:cNvPr>
          <p:cNvCxnSpPr>
            <a:cxnSpLocks/>
          </p:cNvCxnSpPr>
          <p:nvPr/>
        </p:nvCxnSpPr>
        <p:spPr>
          <a:xfrm>
            <a:off x="160256" y="1810573"/>
            <a:ext cx="11747264" cy="0"/>
          </a:xfrm>
          <a:prstGeom prst="line">
            <a:avLst/>
          </a:prstGeom>
          <a:ln w="28575">
            <a:solidFill>
              <a:srgbClr val="FFD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6F86895-B402-4551-BABA-2483D1CE9114}"/>
              </a:ext>
            </a:extLst>
          </p:cNvPr>
          <p:cNvSpPr txBox="1"/>
          <p:nvPr/>
        </p:nvSpPr>
        <p:spPr>
          <a:xfrm>
            <a:off x="6096000" y="2086286"/>
            <a:ext cx="581152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     АО «Краснознаменский завод полупроводниковых приборов «Арсенал» занимается разработкой и серийным изготовлением полупроводниковых и электротехнических компонентов с повышенными эксплуатационными характеристиками.</a:t>
            </a:r>
          </a:p>
          <a:p>
            <a:endParaRPr lang="ru-RU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    Основными направлениями серийного производства являются: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- транзисторы и диоды в </a:t>
            </a:r>
            <a:r>
              <a:rPr lang="ru-RU" sz="1400" dirty="0" err="1">
                <a:latin typeface="Roboto" panose="02000000000000000000" pitchFamily="2" charset="0"/>
                <a:ea typeface="Roboto" panose="02000000000000000000" pitchFamily="2" charset="0"/>
              </a:rPr>
              <a:t>металлополимерных</a:t>
            </a: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 корпусах для поверхностного монтажа;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- интегральные микросхемы;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- мощные карбид кремниевые транзисторы;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- высокочастотные кабельные сборки;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- низкочастотные электрические жгуты;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- </a:t>
            </a:r>
            <a:r>
              <a:rPr lang="ru-RU" sz="1400" dirty="0" err="1">
                <a:latin typeface="Roboto" panose="02000000000000000000" pitchFamily="2" charset="0"/>
                <a:ea typeface="Roboto" panose="02000000000000000000" pitchFamily="2" charset="0"/>
              </a:rPr>
              <a:t>ответвители</a:t>
            </a: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 мультиплексного канала передачи данных (МКИО).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C0F0036-0FCB-40CD-B2FC-9126B6070132}"/>
              </a:ext>
            </a:extLst>
          </p:cNvPr>
          <p:cNvSpPr txBox="1"/>
          <p:nvPr/>
        </p:nvSpPr>
        <p:spPr>
          <a:xfrm>
            <a:off x="481022" y="2724344"/>
            <a:ext cx="5043085" cy="40701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/>
            <a:r>
              <a:rPr lang="ru-RU" sz="1200" b="1" dirty="0">
                <a:latin typeface="Roboto"/>
              </a:rPr>
              <a:t> ЦЕЛЕВОЕ ОБУЧЕНИЕ</a:t>
            </a:r>
          </a:p>
          <a:p>
            <a:pPr algn="ctr" defTabSz="609630"/>
            <a:r>
              <a:rPr lang="ru-RU" sz="1200" b="1" dirty="0">
                <a:latin typeface="Roboto"/>
              </a:rPr>
              <a:t>НАПРАВЛЕНИЕ ПОДГОТОВКИ  </a:t>
            </a:r>
          </a:p>
          <a:p>
            <a:pPr algn="ctr" defTabSz="457223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sz="1333" b="1" dirty="0">
                <a:latin typeface="Calibri" panose="020F0502020204030204"/>
              </a:rPr>
              <a:t>11.03.04 – Электроника и наноэлектроника</a:t>
            </a:r>
          </a:p>
          <a:p>
            <a:pPr algn="ctr" defTabSz="457223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sz="1333" b="1" dirty="0">
                <a:latin typeface="Calibri" panose="020F0502020204030204"/>
              </a:rPr>
              <a:t>Для заключения договора по целевому обучению необходимо: </a:t>
            </a:r>
          </a:p>
          <a:p>
            <a:pPr algn="just" defTabSz="457223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sz="1333" dirty="0">
                <a:latin typeface="Calibri" panose="020F0502020204030204"/>
              </a:rPr>
              <a:t>   </a:t>
            </a:r>
          </a:p>
          <a:p>
            <a:pPr defTabSz="609630"/>
            <a:r>
              <a:rPr lang="ru-RU" sz="1200" dirty="0">
                <a:latin typeface="Roboto"/>
              </a:rPr>
              <a:t>    - Созвониться с ответственным за целевой набор по телефону</a:t>
            </a:r>
          </a:p>
          <a:p>
            <a:pPr defTabSz="609630"/>
            <a:r>
              <a:rPr lang="ru-RU" sz="1200" dirty="0">
                <a:latin typeface="Roboto"/>
              </a:rPr>
              <a:t>       8-495-589-92-66 (доб.7728).</a:t>
            </a:r>
          </a:p>
          <a:p>
            <a:pPr defTabSz="609630"/>
            <a:r>
              <a:rPr lang="ru-RU" sz="1200" dirty="0">
                <a:latin typeface="Roboto"/>
              </a:rPr>
              <a:t>    - Пройти собеседование.</a:t>
            </a:r>
          </a:p>
          <a:p>
            <a:pPr defTabSz="609630"/>
            <a:r>
              <a:rPr lang="ru-RU" sz="1200" dirty="0">
                <a:latin typeface="Roboto"/>
              </a:rPr>
              <a:t>    - Заполнить заявку.</a:t>
            </a:r>
          </a:p>
          <a:p>
            <a:pPr defTabSz="609630"/>
            <a:r>
              <a:rPr lang="ru-RU" sz="1200" dirty="0">
                <a:latin typeface="Roboto"/>
              </a:rPr>
              <a:t>    - Пакет документов предоставить в ВУЗ.</a:t>
            </a:r>
          </a:p>
          <a:p>
            <a:pPr defTabSz="609630"/>
            <a:r>
              <a:rPr lang="ru-RU" sz="1200" dirty="0">
                <a:latin typeface="Roboto"/>
              </a:rPr>
              <a:t>    - Поступить по выбранному направлению.</a:t>
            </a:r>
          </a:p>
          <a:p>
            <a:pPr defTabSz="609630"/>
            <a:r>
              <a:rPr lang="ru-RU" sz="1200" dirty="0">
                <a:latin typeface="Roboto"/>
              </a:rPr>
              <a:t>    - Заключить договор целевого обучения с АО «Арсенал» КрЗПП».</a:t>
            </a:r>
          </a:p>
          <a:p>
            <a:pPr defTabSz="609630"/>
            <a:endParaRPr lang="ru-RU" sz="1200" dirty="0">
              <a:latin typeface="Roboto"/>
            </a:endParaRPr>
          </a:p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МЕРЫ ПОДДЕРЖКИ</a:t>
            </a:r>
          </a:p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ВО ВРЕМЯ ОБУЧЕНИЯ</a:t>
            </a:r>
          </a:p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R="0" lvl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  - Гарантированное трудоустройство после окончания ВУЗа.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R="0" lvl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  - Прохождение всех видов практики.</a:t>
            </a:r>
          </a:p>
          <a:p>
            <a:pPr marR="0" lvl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  - Дополнительная стипендия от АО «Арсенал» КрЗПП».</a:t>
            </a:r>
          </a:p>
          <a:p>
            <a:pPr defTabSz="609630"/>
            <a:endParaRPr lang="en-US" sz="1200" dirty="0">
              <a:latin typeface="Roboto"/>
            </a:endParaRPr>
          </a:p>
          <a:p>
            <a:pPr algn="ctr" defTabSz="609630"/>
            <a:endParaRPr lang="en-US" sz="1200" dirty="0">
              <a:solidFill>
                <a:srgbClr val="004E9F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74065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261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Roboto</vt:lpstr>
      <vt:lpstr>Roboto Condensed</vt:lpstr>
      <vt:lpstr>Тема Office</vt:lpstr>
      <vt:lpstr>                                    Контакты: г. Краснознаменск, Московская область, ул. Связистов, д.9 тел.: 8-495-589-92-66 почта: info@krzpp.ru; hr@krzpp.ru  сайт: krzpp.ru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Контакты: г. Краснознаменск, Московская область, ул. Связистов, д.9 тел.: 8-495-589-92-66 почта: info@krzpp.ru; hr@krzpp.ru  сайт: krzpp.ru</dc:title>
  <dc:creator>Лунина Ольга Ивановна</dc:creator>
  <cp:lastModifiedBy>Лунина Ольга Ивановна</cp:lastModifiedBy>
  <cp:revision>16</cp:revision>
  <dcterms:created xsi:type="dcterms:W3CDTF">2024-06-18T12:36:55Z</dcterms:created>
  <dcterms:modified xsi:type="dcterms:W3CDTF">2025-03-07T09:01:37Z</dcterms:modified>
</cp:coreProperties>
</file>